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256" r:id="rId2"/>
    <p:sldId id="314" r:id="rId3"/>
    <p:sldId id="315" r:id="rId4"/>
    <p:sldId id="286" r:id="rId5"/>
    <p:sldId id="316" r:id="rId6"/>
    <p:sldId id="292" r:id="rId7"/>
    <p:sldId id="319" r:id="rId8"/>
    <p:sldId id="317" r:id="rId9"/>
    <p:sldId id="381" r:id="rId10"/>
    <p:sldId id="318" r:id="rId11"/>
    <p:sldId id="320" r:id="rId12"/>
    <p:sldId id="298" r:id="rId13"/>
    <p:sldId id="293" r:id="rId14"/>
    <p:sldId id="350" r:id="rId15"/>
    <p:sldId id="326" r:id="rId16"/>
    <p:sldId id="357" r:id="rId17"/>
    <p:sldId id="296" r:id="rId18"/>
    <p:sldId id="299" r:id="rId19"/>
    <p:sldId id="349" r:id="rId20"/>
    <p:sldId id="300" r:id="rId21"/>
    <p:sldId id="288" r:id="rId22"/>
    <p:sldId id="301" r:id="rId23"/>
    <p:sldId id="359" r:id="rId24"/>
    <p:sldId id="289" r:id="rId25"/>
    <p:sldId id="330" r:id="rId26"/>
    <p:sldId id="391" r:id="rId27"/>
    <p:sldId id="331" r:id="rId28"/>
    <p:sldId id="332" r:id="rId29"/>
    <p:sldId id="333" r:id="rId30"/>
    <p:sldId id="334" r:id="rId31"/>
    <p:sldId id="303" r:id="rId32"/>
    <p:sldId id="393" r:id="rId33"/>
    <p:sldId id="383" r:id="rId34"/>
    <p:sldId id="375" r:id="rId35"/>
    <p:sldId id="325" r:id="rId36"/>
    <p:sldId id="305" r:id="rId37"/>
    <p:sldId id="327" r:id="rId38"/>
    <p:sldId id="388" r:id="rId39"/>
    <p:sldId id="392" r:id="rId40"/>
    <p:sldId id="328" r:id="rId41"/>
    <p:sldId id="377" r:id="rId42"/>
    <p:sldId id="378" r:id="rId43"/>
    <p:sldId id="379" r:id="rId44"/>
    <p:sldId id="386" r:id="rId45"/>
    <p:sldId id="380" r:id="rId46"/>
    <p:sldId id="348" r:id="rId47"/>
    <p:sldId id="306" r:id="rId48"/>
    <p:sldId id="372" r:id="rId49"/>
    <p:sldId id="257" r:id="rId50"/>
    <p:sldId id="259" r:id="rId51"/>
    <p:sldId id="382" r:id="rId52"/>
    <p:sldId id="313" r:id="rId53"/>
    <p:sldId id="336" r:id="rId54"/>
    <p:sldId id="376" r:id="rId5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71" autoAdjust="0"/>
    <p:restoredTop sz="85364" autoAdjust="0"/>
  </p:normalViewPr>
  <p:slideViewPr>
    <p:cSldViewPr snapToGrid="0" snapToObjects="1">
      <p:cViewPr>
        <p:scale>
          <a:sx n="139" d="100"/>
          <a:sy n="139" d="100"/>
        </p:scale>
        <p:origin x="3672" y="1408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8616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86D1B-BDCF-D54A-9B12-1C4C0A9FBBB6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AD5F4-D3CE-C048-B789-5D690EB2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1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2EE8-BDE0-D740-A972-A21238B07181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CEE8D-54D1-BC43-A706-E1390DB9D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644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A1F047-D0E6-4F60-8E3E-2C2D1EF297D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277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9190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97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62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46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01830"/>
            <a:ext cx="7772400" cy="1102519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812399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98B0E7-97AB-8A42-A01A-CBD2617B1697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D414C-5052-C646-A8F5-881F6E3CFE7C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D7CE7-8076-B54A-B9E3-CFF5C2A480A6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CCD48E-2E7F-F44C-A537-8DD0003057DC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D8B14F-3F87-024C-B071-C71C1FE99289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96AC3E-B789-D44D-B1C5-6A694AE135E8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CB7C8B-FE3C-3D4F-A8A0-4AF1B280957F}" type="datetime1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D4C9F9-FDB5-4442-887A-C5CA71B40417}" type="datetime1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EF820-ED1E-F649-A639-0361CAEBCE71}" type="datetime1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E19E70-7EA5-FC4D-9A7E-75AD20C5F899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648E6-4B83-6C4B-9DEB-ACF81F374C92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5797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38657"/>
            <a:ext cx="8229600" cy="35559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5BC3C-C7A6-9246-A4A5-D91C10200FAC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sra?term=(((SRR11292120)%20OR%20SRR11292121)%20OR%20SRR11292122)%20OR%20SRR11292123" TargetMode="External"/><Relationship Id="rId2" Type="http://schemas.openxmlformats.org/officeDocument/2006/relationships/hyperlink" Target="https://www.ncbi.nlm.nih.gov/sra/?term=SRR116068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8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Genome assembly</a:t>
            </a:r>
            <a:br>
              <a:rPr lang="en-US" sz="3200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3190130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3/27/2025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5145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Overlap layout consensus (III)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588031" y="852597"/>
            <a:ext cx="6172200" cy="2117447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Simplifies the global overlap graph by removing redundant 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Emits </a:t>
            </a:r>
            <a:r>
              <a:rPr lang="en-US" dirty="0" err="1"/>
              <a:t>contigs</a:t>
            </a:r>
            <a:r>
              <a:rPr lang="en-US" dirty="0"/>
              <a:t> corresponding to the non-branching paths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6170608" y="561322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langmead-lab.org</a:t>
            </a:r>
            <a:r>
              <a:rPr lang="en-US" sz="1000" dirty="0"/>
              <a:t>/teaching-materials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249840" y="4549752"/>
            <a:ext cx="66443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400" dirty="0" err="1"/>
              <a:t>to_every_thing_turn_turn_turn_there_is_a_season</a:t>
            </a:r>
            <a:endParaRPr lang="en-US" sz="2400" dirty="0"/>
          </a:p>
        </p:txBody>
      </p:sp>
      <p:pic>
        <p:nvPicPr>
          <p:cNvPr id="10" name="Picture 9" descr="Screen Shot 2015-04-19 at 12.2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" y="3011721"/>
            <a:ext cx="9046309" cy="838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4373" y="3638021"/>
            <a:ext cx="292778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0000FF"/>
                </a:solidFill>
              </a:rPr>
              <a:t>contig</a:t>
            </a:r>
            <a:r>
              <a:rPr lang="en-US" sz="2400" dirty="0">
                <a:solidFill>
                  <a:srgbClr val="0000FF"/>
                </a:solidFill>
              </a:rPr>
              <a:t> 1</a:t>
            </a:r>
          </a:p>
          <a:p>
            <a:r>
              <a:rPr lang="en-US" sz="2400" dirty="0" err="1">
                <a:solidFill>
                  <a:srgbClr val="0000FF"/>
                </a:solidFill>
              </a:rPr>
              <a:t>to_every_thing_turn</a:t>
            </a:r>
            <a:r>
              <a:rPr lang="en-US" sz="2400" dirty="0">
                <a:solidFill>
                  <a:srgbClr val="0000FF"/>
                </a:solidFill>
              </a:rPr>
              <a:t>_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74131" y="3642013"/>
            <a:ext cx="3213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solidFill>
                  <a:srgbClr val="660066"/>
                </a:solidFill>
              </a:rPr>
              <a:t>contig</a:t>
            </a:r>
            <a:r>
              <a:rPr lang="en-US" sz="2400" dirty="0">
                <a:solidFill>
                  <a:srgbClr val="660066"/>
                </a:solidFill>
              </a:rPr>
              <a:t> 2</a:t>
            </a:r>
          </a:p>
          <a:p>
            <a:r>
              <a:rPr lang="en-US" sz="2400" dirty="0" err="1">
                <a:solidFill>
                  <a:srgbClr val="660066"/>
                </a:solidFill>
              </a:rPr>
              <a:t>turn_there_is_a_season</a:t>
            </a:r>
            <a:endParaRPr lang="en-US" sz="2400" dirty="0">
              <a:solidFill>
                <a:srgbClr val="66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61316" y="3724768"/>
            <a:ext cx="24597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unresolved repeat</a:t>
            </a:r>
          </a:p>
          <a:p>
            <a:pPr algn="ctr"/>
            <a:r>
              <a:rPr lang="en-US" sz="2400" dirty="0">
                <a:solidFill>
                  <a:srgbClr val="FF0000"/>
                </a:solidFill>
              </a:rPr>
              <a:t>(gap)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10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47A9B3-7D87-DFC5-D110-9CB2DF494E97}"/>
              </a:ext>
            </a:extLst>
          </p:cNvPr>
          <p:cNvSpPr/>
          <p:nvPr/>
        </p:nvSpPr>
        <p:spPr>
          <a:xfrm>
            <a:off x="191982" y="921941"/>
            <a:ext cx="2207847" cy="407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0F66E36-9D49-8E0E-8856-6AF444D806C1}"/>
              </a:ext>
            </a:extLst>
          </p:cNvPr>
          <p:cNvSpPr/>
          <p:nvPr/>
        </p:nvSpPr>
        <p:spPr>
          <a:xfrm>
            <a:off x="191982" y="1659609"/>
            <a:ext cx="2207847" cy="388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5340B5-02F6-2818-B3D5-6E7832B8CDEA}"/>
              </a:ext>
            </a:extLst>
          </p:cNvPr>
          <p:cNvSpPr/>
          <p:nvPr/>
        </p:nvSpPr>
        <p:spPr>
          <a:xfrm>
            <a:off x="191981" y="2357545"/>
            <a:ext cx="2207847" cy="3886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E20D46-3836-D3A2-AD7B-54AA181D6BA9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1295906" y="1329407"/>
            <a:ext cx="0" cy="330202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C0F8F4A-EE49-D094-12F7-BA5D8EC57B26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 flipH="1">
            <a:off x="1295905" y="2048287"/>
            <a:ext cx="1" cy="309258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89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6180"/>
            <a:ext cx="8229600" cy="772987"/>
          </a:xfrm>
        </p:spPr>
        <p:txBody>
          <a:bodyPr>
            <a:normAutofit/>
          </a:bodyPr>
          <a:lstStyle/>
          <a:p>
            <a:r>
              <a:rPr lang="en-US" sz="3200" dirty="0"/>
              <a:t>Overlap layout consensus (IV)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05457" y="870310"/>
            <a:ext cx="6538545" cy="1337181"/>
          </a:xfrm>
        </p:spPr>
        <p:txBody>
          <a:bodyPr>
            <a:noAutofit/>
          </a:bodyPr>
          <a:lstStyle/>
          <a:p>
            <a:pPr lvl="0"/>
            <a:r>
              <a:rPr lang="en-US" sz="2800" dirty="0"/>
              <a:t>Consensus</a:t>
            </a:r>
          </a:p>
          <a:p>
            <a:pPr marL="0" indent="0">
              <a:buNone/>
            </a:pPr>
            <a:r>
              <a:rPr lang="en-US" dirty="0"/>
              <a:t>Extract consensus sequences (major votes) based on the alignment of reads that make up a </a:t>
            </a:r>
            <a:r>
              <a:rPr lang="en-US" dirty="0" err="1"/>
              <a:t>contig</a:t>
            </a:r>
            <a:endParaRPr 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5653372" y="4897279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langmead-lab.org</a:t>
            </a:r>
            <a:r>
              <a:rPr lang="en-US" sz="1000" dirty="0"/>
              <a:t>/teaching-materials</a:t>
            </a:r>
          </a:p>
        </p:txBody>
      </p:sp>
      <p:pic>
        <p:nvPicPr>
          <p:cNvPr id="7" name="Picture 6" descr="Screen Shot 2015-04-19 at 12.30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411" y="2319418"/>
            <a:ext cx="5116279" cy="234545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11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69FD4A-932E-ECD6-1D5B-739C615FF0AF}"/>
              </a:ext>
            </a:extLst>
          </p:cNvPr>
          <p:cNvSpPr/>
          <p:nvPr/>
        </p:nvSpPr>
        <p:spPr>
          <a:xfrm>
            <a:off x="191982" y="921941"/>
            <a:ext cx="2207847" cy="407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FE15EC-5291-D7C1-CDCE-1D8BCC0A0F85}"/>
              </a:ext>
            </a:extLst>
          </p:cNvPr>
          <p:cNvSpPr/>
          <p:nvPr/>
        </p:nvSpPr>
        <p:spPr>
          <a:xfrm>
            <a:off x="191982" y="1659609"/>
            <a:ext cx="2207847" cy="388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AA54D1-16B7-4B68-5106-3731FC7A7813}"/>
              </a:ext>
            </a:extLst>
          </p:cNvPr>
          <p:cNvSpPr/>
          <p:nvPr/>
        </p:nvSpPr>
        <p:spPr>
          <a:xfrm>
            <a:off x="191981" y="2357545"/>
            <a:ext cx="2207847" cy="3886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731B94B-18FF-F531-3BB0-FA884F5AD46E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295906" y="1329407"/>
            <a:ext cx="0" cy="330202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424D511-CCBB-626E-EF66-329B5FABF4D0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 flipH="1">
            <a:off x="1295905" y="2048287"/>
            <a:ext cx="1" cy="309258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530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8229600" cy="855200"/>
          </a:xfrm>
        </p:spPr>
        <p:txBody>
          <a:bodyPr>
            <a:normAutofit/>
          </a:bodyPr>
          <a:lstStyle/>
          <a:p>
            <a:r>
              <a:rPr lang="en-US" sz="3200" dirty="0"/>
              <a:t>OLC drawbacks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335024"/>
            <a:ext cx="8229600" cy="3432240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Identifying all-to-all overlaps is a slow procedure, especially when read number is millions or billions.</a:t>
            </a:r>
          </a:p>
          <a:p>
            <a:pPr>
              <a:lnSpc>
                <a:spcPct val="120000"/>
              </a:lnSpc>
            </a:pPr>
            <a:r>
              <a:rPr lang="en-US" dirty="0"/>
              <a:t>Overlap graph is big when the read number is huge. One node per read, and in practice the number of edges grows </a:t>
            </a:r>
            <a:r>
              <a:rPr lang="en-US" dirty="0" err="1"/>
              <a:t>superlinearly</a:t>
            </a:r>
            <a:r>
              <a:rPr lang="en-US" dirty="0"/>
              <a:t> with the number of reads.</a:t>
            </a:r>
          </a:p>
          <a:p>
            <a:pPr>
              <a:lnSpc>
                <a:spcPct val="120000"/>
              </a:lnSpc>
            </a:pPr>
            <a:r>
              <a:rPr lang="en-US" dirty="0"/>
              <a:t>The computational complexity limits its application.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48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dirty="0"/>
              <a:t>De </a:t>
            </a:r>
            <a:r>
              <a:rPr lang="en-US" sz="3200" dirty="0" err="1"/>
              <a:t>Bruijn</a:t>
            </a:r>
            <a:r>
              <a:rPr lang="en-US" sz="3200" dirty="0"/>
              <a:t> graph – k-</a:t>
            </a:r>
            <a:r>
              <a:rPr lang="en-US" sz="3200" dirty="0" err="1"/>
              <a:t>mer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29648" y="811920"/>
            <a:ext cx="8357152" cy="79500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 assemblers model the relationship between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exact substrings </a:t>
            </a:r>
            <a:r>
              <a:rPr lang="en-US" dirty="0"/>
              <a:t>of length </a:t>
            </a:r>
            <a:r>
              <a:rPr lang="en-US" i="1" dirty="0"/>
              <a:t>k </a:t>
            </a:r>
            <a:r>
              <a:rPr lang="en-US" dirty="0"/>
              <a:t>(k-</a:t>
            </a:r>
            <a:r>
              <a:rPr lang="en-US" dirty="0" err="1"/>
              <a:t>mer</a:t>
            </a:r>
            <a:r>
              <a:rPr lang="en-US" dirty="0"/>
              <a:t>)</a:t>
            </a:r>
            <a:r>
              <a:rPr lang="en-US" i="1" dirty="0"/>
              <a:t> </a:t>
            </a:r>
            <a:r>
              <a:rPr lang="en-US" dirty="0"/>
              <a:t>extracted from input reads.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3775897" y="4660521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Compeau</a:t>
            </a:r>
            <a:r>
              <a:rPr lang="en-US" sz="1200" dirty="0"/>
              <a:t> et al., 2011. Nature Biotechnology 29</a:t>
            </a:r>
            <a:r>
              <a:rPr lang="en-US" sz="1200" b="1" dirty="0"/>
              <a:t>:</a:t>
            </a:r>
            <a:r>
              <a:rPr lang="en-US" sz="1200" dirty="0"/>
              <a:t> 987-991.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753259" y="2640451"/>
            <a:ext cx="1667487" cy="2400657"/>
            <a:chOff x="2596387" y="2042672"/>
            <a:chExt cx="997453" cy="2400657"/>
          </a:xfrm>
        </p:grpSpPr>
        <p:sp>
          <p:nvSpPr>
            <p:cNvPr id="9" name="TextBox 8"/>
            <p:cNvSpPr txBox="1"/>
            <p:nvPr/>
          </p:nvSpPr>
          <p:spPr>
            <a:xfrm>
              <a:off x="2644323" y="2504337"/>
              <a:ext cx="66181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>
                  <a:latin typeface="Courier"/>
                  <a:cs typeface="Courier"/>
                </a:rPr>
                <a:t>CGT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6387" y="2042672"/>
              <a:ext cx="997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k-</a:t>
              </a:r>
              <a:r>
                <a:rPr lang="en-US" sz="2400" dirty="0" err="1">
                  <a:solidFill>
                    <a:srgbClr val="008000"/>
                  </a:solidFill>
                </a:rPr>
                <a:t>mer</a:t>
              </a:r>
              <a:r>
                <a:rPr lang="en-US" sz="2400" dirty="0">
                  <a:solidFill>
                    <a:srgbClr val="008000"/>
                  </a:solidFill>
                </a:rPr>
                <a:t> (k=3)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775906" y="2115274"/>
            <a:ext cx="3407280" cy="477054"/>
            <a:chOff x="208596" y="4432385"/>
            <a:chExt cx="2649572" cy="477054"/>
          </a:xfrm>
        </p:grpSpPr>
        <p:sp>
          <p:nvSpPr>
            <p:cNvPr id="3" name="TextBox 2"/>
            <p:cNvSpPr txBox="1"/>
            <p:nvPr/>
          </p:nvSpPr>
          <p:spPr>
            <a:xfrm>
              <a:off x="867091" y="4447774"/>
              <a:ext cx="1991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Courier"/>
                  <a:cs typeface="Courier"/>
                </a:rPr>
                <a:t>A T G G C G 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596" y="4432385"/>
              <a:ext cx="6777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reads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651653" y="1669747"/>
            <a:ext cx="1032933" cy="922585"/>
            <a:chOff x="3293530" y="2607731"/>
            <a:chExt cx="1032933" cy="922585"/>
          </a:xfrm>
        </p:grpSpPr>
        <p:sp>
          <p:nvSpPr>
            <p:cNvPr id="32" name="Rectangle 31"/>
            <p:cNvSpPr/>
            <p:nvPr/>
          </p:nvSpPr>
          <p:spPr>
            <a:xfrm>
              <a:off x="3293530" y="3095596"/>
              <a:ext cx="1032933" cy="43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95136" y="2607731"/>
              <a:ext cx="820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(k=3)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885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16111 0.0018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56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7823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Problem: list all unique K-</a:t>
            </a:r>
            <a:r>
              <a:rPr lang="en-US" sz="3200" dirty="0" err="1"/>
              <a:t>mers</a:t>
            </a:r>
            <a:r>
              <a:rPr lang="en-US" sz="3200" dirty="0"/>
              <a:t> (</a:t>
            </a:r>
            <a:r>
              <a:rPr lang="en-US" sz="3200" i="1" dirty="0"/>
              <a:t>k</a:t>
            </a:r>
            <a:r>
              <a:rPr lang="en-US" sz="3200" dirty="0"/>
              <a:t>=4)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6936" y="1837555"/>
            <a:ext cx="7001933" cy="11297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dirty="0"/>
              <a:t>CGATCGATCGATCGAT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8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7223"/>
            <a:ext cx="8229600" cy="674725"/>
          </a:xfrm>
        </p:spPr>
        <p:txBody>
          <a:bodyPr/>
          <a:lstStyle/>
          <a:p>
            <a:pPr>
              <a:defRPr/>
            </a:pPr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graph - assembly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874405" y="4618971"/>
            <a:ext cx="23885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ATGGCGTGCAATG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504500" y="706779"/>
            <a:ext cx="2758444" cy="1132874"/>
            <a:chOff x="1992344" y="5181307"/>
            <a:chExt cx="2758444" cy="1132874"/>
          </a:xfrm>
        </p:grpSpPr>
        <p:sp>
          <p:nvSpPr>
            <p:cNvPr id="10" name="TextBox 9"/>
            <p:cNvSpPr txBox="1"/>
            <p:nvPr/>
          </p:nvSpPr>
          <p:spPr>
            <a:xfrm>
              <a:off x="3416356" y="5536721"/>
              <a:ext cx="593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ATG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2692640" y="5687413"/>
              <a:ext cx="626768" cy="626768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</a:t>
              </a:r>
            </a:p>
          </p:txBody>
        </p:sp>
        <p:sp>
          <p:nvSpPr>
            <p:cNvPr id="12" name="Oval 11"/>
            <p:cNvSpPr/>
            <p:nvPr/>
          </p:nvSpPr>
          <p:spPr>
            <a:xfrm>
              <a:off x="4124019" y="5671571"/>
              <a:ext cx="626769" cy="642610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4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TG</a:t>
              </a:r>
            </a:p>
          </p:txBody>
        </p:sp>
        <p:cxnSp>
          <p:nvCxnSpPr>
            <p:cNvPr id="14" name="Straight Arrow Connector 13"/>
            <p:cNvCxnSpPr>
              <a:cxnSpLocks/>
              <a:stCxn id="11" idx="6"/>
              <a:endCxn id="12" idx="2"/>
            </p:cNvCxnSpPr>
            <p:nvPr/>
          </p:nvCxnSpPr>
          <p:spPr>
            <a:xfrm flipV="1">
              <a:off x="3319408" y="5992876"/>
              <a:ext cx="804611" cy="7921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1992344" y="5778671"/>
              <a:ext cx="70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Node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03275" y="5181307"/>
              <a:ext cx="8032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/>
                <a:t>edge</a:t>
              </a: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123094" y="4767264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Compeau</a:t>
            </a:r>
            <a:r>
              <a:rPr lang="en-US" sz="1200" dirty="0"/>
              <a:t> et al., 2011. Nature Biotechnology 29</a:t>
            </a:r>
            <a:r>
              <a:rPr lang="en-US" sz="1200" b="1" dirty="0"/>
              <a:t>:</a:t>
            </a:r>
            <a:r>
              <a:rPr lang="en-US" sz="1200" dirty="0"/>
              <a:t> 987-991.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205414" y="2554506"/>
            <a:ext cx="2603379" cy="2246769"/>
            <a:chOff x="-43193" y="4296007"/>
            <a:chExt cx="2603379" cy="2246769"/>
          </a:xfrm>
        </p:grpSpPr>
        <p:sp>
          <p:nvSpPr>
            <p:cNvPr id="3" name="TextBox 2"/>
            <p:cNvSpPr txBox="1"/>
            <p:nvPr/>
          </p:nvSpPr>
          <p:spPr>
            <a:xfrm>
              <a:off x="952053" y="4296007"/>
              <a:ext cx="1608133" cy="22467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/>
                  <a:cs typeface="Courier"/>
                </a:rPr>
                <a:t>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ATGGCGT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GGCGTCG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CTTGCAA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TGCAATG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CAATGGC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ATGGCGT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43193" y="4525872"/>
              <a:ext cx="87152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reads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23094" y="732896"/>
            <a:ext cx="2883312" cy="1835948"/>
            <a:chOff x="155061" y="2562330"/>
            <a:chExt cx="2329674" cy="1483418"/>
          </a:xfrm>
        </p:grpSpPr>
        <p:pic>
          <p:nvPicPr>
            <p:cNvPr id="5" name="Picture 4" descr="Screen Shot 2015-04-19 at 12.55.2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693" y="2562330"/>
              <a:ext cx="1374042" cy="148341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155061" y="2671829"/>
              <a:ext cx="1116724" cy="671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genome</a:t>
              </a:r>
            </a:p>
            <a:p>
              <a:r>
                <a:rPr lang="en-US" sz="2400" dirty="0">
                  <a:solidFill>
                    <a:srgbClr val="008000"/>
                  </a:solidFill>
                </a:rPr>
                <a:t>sequence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413473" y="802859"/>
            <a:ext cx="1617430" cy="3858340"/>
            <a:chOff x="2928637" y="1863553"/>
            <a:chExt cx="1617430" cy="3858340"/>
          </a:xfrm>
        </p:grpSpPr>
        <p:sp>
          <p:nvSpPr>
            <p:cNvPr id="9" name="TextBox 8"/>
            <p:cNvSpPr txBox="1"/>
            <p:nvPr/>
          </p:nvSpPr>
          <p:spPr>
            <a:xfrm>
              <a:off x="2928637" y="2244018"/>
              <a:ext cx="1107996" cy="3477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Courier"/>
                  <a:cs typeface="Courier"/>
                </a:rPr>
                <a:t>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TGC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GCA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AAT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28637" y="1863553"/>
              <a:ext cx="16174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k-</a:t>
              </a:r>
              <a:r>
                <a:rPr lang="en-US" sz="2400" dirty="0" err="1">
                  <a:solidFill>
                    <a:srgbClr val="008000"/>
                  </a:solidFill>
                </a:rPr>
                <a:t>mer</a:t>
              </a:r>
              <a:r>
                <a:rPr lang="en-US" sz="2400" dirty="0">
                  <a:solidFill>
                    <a:srgbClr val="008000"/>
                  </a:solidFill>
                </a:rPr>
                <a:t> (k=3)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890068" y="1913799"/>
            <a:ext cx="2372876" cy="2757609"/>
            <a:chOff x="5091304" y="2001361"/>
            <a:chExt cx="2602222" cy="3157015"/>
          </a:xfrm>
        </p:grpSpPr>
        <p:pic>
          <p:nvPicPr>
            <p:cNvPr id="8" name="Picture 7" descr="Screen Shot 2015-04-19 at 12.55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1304" y="2488564"/>
              <a:ext cx="2602222" cy="2669812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127732" y="2001361"/>
              <a:ext cx="24503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rgbClr val="008000"/>
                  </a:solidFill>
                </a:rPr>
                <a:t>De </a:t>
              </a:r>
              <a:r>
                <a:rPr lang="en-US" sz="2800" dirty="0" err="1">
                  <a:solidFill>
                    <a:srgbClr val="008000"/>
                  </a:solidFill>
                </a:rPr>
                <a:t>Bruijn</a:t>
              </a:r>
              <a:r>
                <a:rPr lang="en-US" sz="2800" dirty="0">
                  <a:solidFill>
                    <a:srgbClr val="008000"/>
                  </a:solidFill>
                </a:rPr>
                <a:t> graph</a:t>
              </a: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01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968" y="113201"/>
            <a:ext cx="8229600" cy="574658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de </a:t>
            </a:r>
            <a:r>
              <a:rPr lang="en-US" sz="3200" dirty="0" err="1"/>
              <a:t>Bruijn</a:t>
            </a:r>
            <a:r>
              <a:rPr lang="en-US" sz="3200" dirty="0"/>
              <a:t>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5037" y="729672"/>
            <a:ext cx="8965462" cy="1957813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 find a path containing all k-mers but also is as short as possible, as it contains each k-mer exactly once.</a:t>
            </a:r>
          </a:p>
          <a:p>
            <a:r>
              <a:rPr lang="en-US" dirty="0"/>
              <a:t>De </a:t>
            </a:r>
            <a:r>
              <a:rPr lang="en-US" dirty="0" err="1"/>
              <a:t>Bruijn</a:t>
            </a:r>
            <a:r>
              <a:rPr lang="en-US" dirty="0"/>
              <a:t> answered this question by borrowing Euler’s solution of the Bridges of </a:t>
            </a:r>
            <a:r>
              <a:rPr lang="en-US" dirty="0" err="1"/>
              <a:t>Königsberg</a:t>
            </a:r>
            <a:r>
              <a:rPr lang="en-US" dirty="0"/>
              <a:t> problem. An </a:t>
            </a:r>
            <a:r>
              <a:rPr lang="en-US" dirty="0" err="1"/>
              <a:t>Eulerian</a:t>
            </a:r>
            <a:r>
              <a:rPr lang="en-US" dirty="0"/>
              <a:t> cycle represents a shortest path that contains each k-</a:t>
            </a:r>
            <a:r>
              <a:rPr lang="en-US" dirty="0" err="1"/>
              <a:t>mer</a:t>
            </a:r>
            <a:r>
              <a:rPr lang="en-US" dirty="0"/>
              <a:t> exactly once.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 descr="Screenshot 2019-03-28 09.37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70" y="2725091"/>
            <a:ext cx="6510868" cy="22365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7768" y="4722296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Compeau</a:t>
            </a:r>
            <a:r>
              <a:rPr lang="en-US" sz="1200" dirty="0"/>
              <a:t> et al., 2011. Nature Biotechnology 29</a:t>
            </a:r>
            <a:r>
              <a:rPr lang="en-US" sz="1200" b="1" dirty="0"/>
              <a:t>:</a:t>
            </a:r>
            <a:r>
              <a:rPr lang="en-US" sz="1200" dirty="0"/>
              <a:t> 987-991.</a:t>
            </a:r>
          </a:p>
        </p:txBody>
      </p:sp>
    </p:spTree>
    <p:extLst>
      <p:ext uri="{BB962C8B-B14F-4D97-AF65-F5344CB8AC3E}">
        <p14:creationId xmlns:p14="http://schemas.microsoft.com/office/powerpoint/2010/main" val="33985458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2843"/>
            <a:ext cx="8229600" cy="546893"/>
          </a:xfrm>
        </p:spPr>
        <p:txBody>
          <a:bodyPr/>
          <a:lstStyle/>
          <a:p>
            <a:r>
              <a:rPr lang="en-US" dirty="0"/>
              <a:t>Sequencing errors complicate assemblies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20422" y="4167505"/>
            <a:ext cx="68235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Sequence error correction before graph construction is a critical step for De </a:t>
            </a:r>
            <a:r>
              <a:rPr lang="en-US" sz="2400" dirty="0" err="1"/>
              <a:t>Bruijn</a:t>
            </a:r>
            <a:r>
              <a:rPr lang="en-US" sz="2400" dirty="0"/>
              <a:t> graph assembly.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47781" y="649096"/>
            <a:ext cx="869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complexity of De </a:t>
            </a:r>
            <a:r>
              <a:rPr lang="en-US" sz="2400" dirty="0" err="1"/>
              <a:t>Bruijn</a:t>
            </a:r>
            <a:r>
              <a:rPr lang="en-US" sz="2400" dirty="0"/>
              <a:t> graph grows when reads contain errors.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692CCDE-9444-82F1-675F-A33AEE864722}"/>
              </a:ext>
            </a:extLst>
          </p:cNvPr>
          <p:cNvGrpSpPr/>
          <p:nvPr/>
        </p:nvGrpSpPr>
        <p:grpSpPr>
          <a:xfrm>
            <a:off x="3901655" y="1198762"/>
            <a:ext cx="4444261" cy="2815010"/>
            <a:chOff x="3388175" y="1635185"/>
            <a:chExt cx="5708789" cy="3761710"/>
          </a:xfrm>
        </p:grpSpPr>
        <p:pic>
          <p:nvPicPr>
            <p:cNvPr id="5" name="Picture 4" descr="Screen Shot 2015-04-19 at 5.10.42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8175" y="1635185"/>
              <a:ext cx="3888153" cy="376171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360531" y="3064799"/>
              <a:ext cx="155177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G: genome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924574" y="5120916"/>
              <a:ext cx="217239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langmead-lab.org</a:t>
              </a:r>
              <a:r>
                <a:rPr lang="en-US" sz="1000" dirty="0"/>
                <a:t>/teaching-materials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81211" y="1104034"/>
            <a:ext cx="1879685" cy="1200329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871" y="2864022"/>
            <a:ext cx="126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TGCGT</a:t>
            </a:r>
          </a:p>
          <a:p>
            <a:r>
              <a:rPr lang="en-US" sz="2400" dirty="0">
                <a:latin typeface="Courier"/>
                <a:cs typeface="Courier"/>
              </a:rPr>
              <a:t>GCGTG</a:t>
            </a:r>
          </a:p>
          <a:p>
            <a:r>
              <a:rPr lang="en-US" sz="2400" dirty="0">
                <a:latin typeface="Courier"/>
                <a:cs typeface="Courier"/>
              </a:rPr>
              <a:t>CGTGA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7781" y="2522392"/>
            <a:ext cx="32837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k-</a:t>
            </a:r>
            <a:r>
              <a:rPr lang="en-US" sz="2400" dirty="0" err="1">
                <a:solidFill>
                  <a:srgbClr val="008000"/>
                </a:solidFill>
              </a:rPr>
              <a:t>mer</a:t>
            </a:r>
            <a:r>
              <a:rPr lang="en-US" sz="2400" dirty="0">
                <a:solidFill>
                  <a:srgbClr val="008000"/>
                </a:solidFill>
              </a:rPr>
              <a:t> count profile (k=5)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28929" y="1562788"/>
            <a:ext cx="9294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Reads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17871" y="3916212"/>
            <a:ext cx="12618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TG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</a:t>
            </a:r>
            <a:endParaRPr lang="en-US" sz="2400" dirty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sz="2400" dirty="0">
                <a:latin typeface="Courier"/>
                <a:cs typeface="Courier"/>
              </a:rPr>
              <a:t>G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GTG</a:t>
            </a:r>
          </a:p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81209" y="2144602"/>
            <a:ext cx="14750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</a:t>
            </a:r>
          </a:p>
        </p:txBody>
      </p:sp>
    </p:spTree>
    <p:extLst>
      <p:ext uri="{BB962C8B-B14F-4D97-AF65-F5344CB8AC3E}">
        <p14:creationId xmlns:p14="http://schemas.microsoft.com/office/powerpoint/2010/main" val="3828625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5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0564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Error identification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42791" y="1157828"/>
            <a:ext cx="2613198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8129" y="1167598"/>
            <a:ext cx="2444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TGGGT	 1</a:t>
            </a:r>
          </a:p>
          <a:p>
            <a:r>
              <a:rPr lang="en-US" sz="2400" dirty="0">
                <a:latin typeface="Courier"/>
                <a:cs typeface="Courier"/>
              </a:rPr>
              <a:t>GGGTG	 1</a:t>
            </a:r>
          </a:p>
          <a:p>
            <a:r>
              <a:rPr lang="en-US" sz="2400" dirty="0">
                <a:latin typeface="Courier"/>
                <a:cs typeface="Courier"/>
              </a:rPr>
              <a:t>GGTGA	 1</a:t>
            </a:r>
          </a:p>
          <a:p>
            <a:r>
              <a:rPr lang="en-US" sz="2400" dirty="0">
                <a:latin typeface="Courier"/>
                <a:cs typeface="Courier"/>
              </a:rPr>
              <a:t>TGCGT	 9</a:t>
            </a:r>
          </a:p>
          <a:p>
            <a:r>
              <a:rPr lang="en-US" sz="2400" dirty="0">
                <a:latin typeface="Courier"/>
                <a:cs typeface="Courier"/>
              </a:rPr>
              <a:t>GCGTG	 9</a:t>
            </a:r>
          </a:p>
          <a:p>
            <a:r>
              <a:rPr lang="en-US" sz="2400" dirty="0">
                <a:latin typeface="Courier"/>
                <a:cs typeface="Courier"/>
              </a:rPr>
              <a:t>CGTGA	 9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GTGAT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TGATA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GATAC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ATACG	 10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9512" y="736543"/>
            <a:ext cx="330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k-</a:t>
            </a:r>
            <a:r>
              <a:rPr lang="en-US" sz="2400" dirty="0" err="1">
                <a:solidFill>
                  <a:srgbClr val="008000"/>
                </a:solidFill>
              </a:rPr>
              <a:t>mer</a:t>
            </a:r>
            <a:r>
              <a:rPr lang="en-US" sz="2400" dirty="0">
                <a:solidFill>
                  <a:srgbClr val="008000"/>
                </a:solidFill>
              </a:rPr>
              <a:t> count profile (k=5)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22205" y="726773"/>
            <a:ext cx="253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Reads (depth = 10)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Error identification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50077" y="2286459"/>
            <a:ext cx="4137891" cy="9800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k-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 count profile indicates where errors are.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9240" y="1282630"/>
            <a:ext cx="2613198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011237" y="1292400"/>
            <a:ext cx="2444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ourier"/>
                <a:cs typeface="Courier"/>
              </a:rPr>
              <a:t>TG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	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>
                <a:latin typeface="Courier"/>
                <a:cs typeface="Courier"/>
              </a:rPr>
              <a:t>G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GTG	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>
                <a:latin typeface="Courier"/>
                <a:cs typeface="Courier"/>
              </a:rPr>
              <a:t>GTGA	 </a:t>
            </a:r>
            <a:r>
              <a:rPr lang="en-US" sz="2400" dirty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>
                <a:latin typeface="Courier"/>
                <a:cs typeface="Courier"/>
              </a:rPr>
              <a:t>TGCGT	 9</a:t>
            </a:r>
          </a:p>
          <a:p>
            <a:r>
              <a:rPr lang="en-US" sz="2400" dirty="0">
                <a:latin typeface="Courier"/>
                <a:cs typeface="Courier"/>
              </a:rPr>
              <a:t>GCGTG	 9</a:t>
            </a:r>
          </a:p>
          <a:p>
            <a:r>
              <a:rPr lang="en-US" sz="2400" dirty="0">
                <a:latin typeface="Courier"/>
                <a:cs typeface="Courier"/>
              </a:rPr>
              <a:t>CGTGA	 9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GTGAT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TGATA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GATAC	 10</a:t>
            </a:r>
          </a:p>
          <a:p>
            <a:r>
              <a:rPr lang="en-US" sz="2400" dirty="0">
                <a:latin typeface="Courier"/>
                <a:ea typeface="ＭＳ Ｐゴシック" charset="-128"/>
                <a:cs typeface="Courier"/>
              </a:rPr>
              <a:t>ATACG	 10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52620" y="824401"/>
            <a:ext cx="330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k-</a:t>
            </a:r>
            <a:r>
              <a:rPr lang="en-US" sz="2400" dirty="0" err="1">
                <a:solidFill>
                  <a:srgbClr val="008000"/>
                </a:solidFill>
              </a:rPr>
              <a:t>mer</a:t>
            </a:r>
            <a:r>
              <a:rPr lang="en-US" sz="2400" dirty="0">
                <a:solidFill>
                  <a:srgbClr val="008000"/>
                </a:solidFill>
              </a:rPr>
              <a:t> count profile (k=5)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654" y="814631"/>
            <a:ext cx="253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Reads (depth = 10)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307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6593"/>
            <a:ext cx="8398651" cy="3265095"/>
          </a:xfrm>
        </p:spPr>
        <p:txBody>
          <a:bodyPr>
            <a:normAutofit/>
          </a:bodyPr>
          <a:lstStyle/>
          <a:p>
            <a:r>
              <a:rPr lang="en-US" dirty="0"/>
              <a:t>Genome assembly: concept</a:t>
            </a:r>
          </a:p>
          <a:p>
            <a:r>
              <a:rPr lang="en-US" dirty="0"/>
              <a:t>Assembly algorithms: OLC/De </a:t>
            </a:r>
            <a:r>
              <a:rPr lang="en-US" dirty="0" err="1"/>
              <a:t>Bruijn</a:t>
            </a:r>
            <a:r>
              <a:rPr lang="en-US" dirty="0"/>
              <a:t> graph</a:t>
            </a:r>
          </a:p>
          <a:p>
            <a:r>
              <a:rPr lang="en-US" dirty="0"/>
              <a:t>Error correction (k-</a:t>
            </a:r>
            <a:r>
              <a:rPr lang="en-US" dirty="0" err="1"/>
              <a:t>mer</a:t>
            </a:r>
            <a:r>
              <a:rPr lang="en-US" dirty="0"/>
              <a:t> counts)</a:t>
            </a:r>
          </a:p>
          <a:p>
            <a:r>
              <a:rPr lang="en-US" dirty="0"/>
              <a:t>Assembly strategy to cope with the repeat problem</a:t>
            </a:r>
          </a:p>
          <a:p>
            <a:r>
              <a:rPr lang="en-US" dirty="0"/>
              <a:t>Assembly evaluation (N50, comparison to a reference genome)</a:t>
            </a:r>
          </a:p>
          <a:p>
            <a:r>
              <a:rPr lang="en-US" dirty="0"/>
              <a:t>Long-read genome assembly</a:t>
            </a:r>
          </a:p>
          <a:p>
            <a:r>
              <a:rPr lang="en-US" dirty="0"/>
              <a:t>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621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Error correction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4585401" y="1038517"/>
            <a:ext cx="4466236" cy="3619452"/>
            <a:chOff x="3754275" y="1175411"/>
            <a:chExt cx="5389725" cy="47935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4275" y="1175411"/>
              <a:ext cx="5389725" cy="47935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21921" y="1905684"/>
              <a:ext cx="2616241" cy="36635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>
                <a:lnSpc>
                  <a:spcPct val="60000"/>
                </a:lnSpc>
              </a:pPr>
              <a:r>
                <a:rPr lang="en-US" sz="1600" dirty="0"/>
                <a:t>uncorrected reads</a:t>
              </a:r>
            </a:p>
            <a:p>
              <a:pPr algn="r">
                <a:lnSpc>
                  <a:spcPct val="60000"/>
                </a:lnSpc>
              </a:pPr>
              <a:r>
                <a:rPr lang="en-US" sz="1600" dirty="0"/>
                <a:t>corrected reads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72385" y="5293905"/>
            <a:ext cx="123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from </a:t>
            </a:r>
            <a:r>
              <a:rPr lang="en-US" sz="1200" dirty="0" err="1"/>
              <a:t>Allpaths</a:t>
            </a:r>
            <a:r>
              <a:rPr lang="en-US" sz="1200" dirty="0"/>
              <a:t>-LG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89793" y="1448365"/>
            <a:ext cx="419907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Essentially, the error correction algorithm removes k-</a:t>
            </a:r>
            <a:r>
              <a:rPr lang="en-US" sz="2800" dirty="0" err="1"/>
              <a:t>mers</a:t>
            </a:r>
            <a:r>
              <a:rPr lang="en-US" sz="2800" dirty="0"/>
              <a:t> with a few copies and correct reads carrying these errors.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6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9117"/>
            <a:ext cx="8229600" cy="576262"/>
          </a:xfrm>
        </p:spPr>
        <p:txBody>
          <a:bodyPr>
            <a:noAutofit/>
          </a:bodyPr>
          <a:lstStyle/>
          <a:p>
            <a:r>
              <a:rPr lang="en-US" sz="3200" dirty="0"/>
              <a:t>Repeats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95553" y="4767264"/>
            <a:ext cx="470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Berger, B.,  et al., 2013 Nature Reviews Genetics 14</a:t>
            </a:r>
            <a:r>
              <a:rPr lang="en-US" sz="1200" b="1" dirty="0"/>
              <a:t>:</a:t>
            </a:r>
            <a:r>
              <a:rPr lang="en-US" sz="1200" dirty="0"/>
              <a:t> 333-346.</a:t>
            </a:r>
          </a:p>
        </p:txBody>
      </p:sp>
      <p:pic>
        <p:nvPicPr>
          <p:cNvPr id="4" name="Picture 3" descr="Screen Shot 2015-04-23 at 10.2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435" y="738490"/>
            <a:ext cx="4399713" cy="392255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5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2085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Unresolved repeats produce gaps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8600" y="825444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>
                <a:solidFill>
                  <a:schemeClr val="accent2">
                    <a:lumMod val="75000"/>
                  </a:schemeClr>
                </a:solidFill>
              </a:rPr>
              <a:t>Long repeats</a:t>
            </a:r>
            <a:r>
              <a:rPr lang="en-US" sz="2800" dirty="0"/>
              <a:t>, especially for those whose lengths are longer than read length, and </a:t>
            </a:r>
            <a:r>
              <a:rPr lang="en-US" sz="2800" i="1" dirty="0">
                <a:solidFill>
                  <a:schemeClr val="accent2">
                    <a:lumMod val="75000"/>
                  </a:schemeClr>
                </a:solidFill>
              </a:rPr>
              <a:t>high-copy repeats </a:t>
            </a:r>
            <a:r>
              <a:rPr lang="en-US" sz="2800" dirty="0"/>
              <a:t>are challenging to resolve. If no other information can be used to assist in resolving repeats, gaps will be introduced.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948836" y="3197279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46549" y="2934733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46549" y="345982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51123" y="3197279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53409" y="345982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53409" y="2934733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0" idx="3"/>
            <a:endCxn id="11" idx="1"/>
          </p:cNvCxnSpPr>
          <p:nvPr/>
        </p:nvCxnSpPr>
        <p:spPr>
          <a:xfrm>
            <a:off x="3695024" y="3058964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1" idx="1"/>
          </p:cNvCxnSpPr>
          <p:nvPr/>
        </p:nvCxnSpPr>
        <p:spPr>
          <a:xfrm flipV="1">
            <a:off x="3695024" y="3321513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3" idx="1"/>
          </p:cNvCxnSpPr>
          <p:nvPr/>
        </p:nvCxnSpPr>
        <p:spPr>
          <a:xfrm>
            <a:off x="4197311" y="3321510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5" idx="1"/>
          </p:cNvCxnSpPr>
          <p:nvPr/>
        </p:nvCxnSpPr>
        <p:spPr>
          <a:xfrm flipV="1">
            <a:off x="4699595" y="3058964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4699595" y="3321513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201881" y="4760474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Miller et al., 2010. 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/>
          </a:p>
        </p:txBody>
      </p:sp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87689" y="3984919"/>
            <a:ext cx="7526867" cy="58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What strategies can be used to resolve repeats?</a:t>
            </a:r>
          </a:p>
        </p:txBody>
      </p:sp>
    </p:spTree>
    <p:extLst>
      <p:ext uri="{BB962C8B-B14F-4D97-AF65-F5344CB8AC3E}">
        <p14:creationId xmlns:p14="http://schemas.microsoft.com/office/powerpoint/2010/main" val="1171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5136"/>
            <a:ext cx="8229600" cy="579740"/>
          </a:xfrm>
        </p:spPr>
        <p:txBody>
          <a:bodyPr/>
          <a:lstStyle/>
          <a:p>
            <a:r>
              <a:rPr lang="en-US" dirty="0"/>
              <a:t>Some strategies to resolve repeats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7539" y="1717201"/>
            <a:ext cx="290309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Mate-pair </a:t>
            </a:r>
            <a:r>
              <a:rPr lang="en-US" sz="2400" dirty="0"/>
              <a:t>reads, long reads (e.g., </a:t>
            </a:r>
            <a:r>
              <a:rPr lang="en-US" sz="2400" dirty="0" err="1"/>
              <a:t>PacBio</a:t>
            </a:r>
            <a:r>
              <a:rPr lang="en-US" sz="2400" dirty="0"/>
              <a:t>), genetic map, Hi-C data, and physical map (</a:t>
            </a:r>
            <a:r>
              <a:rPr lang="en-US" sz="2400" dirty="0" err="1"/>
              <a:t>BioNano</a:t>
            </a:r>
            <a:r>
              <a:rPr lang="en-US" sz="2400" dirty="0"/>
              <a:t>) can resolve some repeats</a:t>
            </a:r>
          </a:p>
        </p:txBody>
      </p:sp>
      <p:pic>
        <p:nvPicPr>
          <p:cNvPr id="8" name="Picture 7" descr="Screen Shot 2015-04-19 at 11.4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61" y="2055854"/>
            <a:ext cx="5133639" cy="378597"/>
          </a:xfrm>
          <a:prstGeom prst="rect">
            <a:avLst/>
          </a:prstGeom>
        </p:spPr>
      </p:pic>
      <p:pic>
        <p:nvPicPr>
          <p:cNvPr id="9" name="Picture 8" descr="Screen Shot 2015-04-19 at 11.42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58" y="796319"/>
            <a:ext cx="5179786" cy="1032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4177049" y="3182040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674762" y="291949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674762" y="344458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79336" y="3182040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181622" y="344458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181622" y="291949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1" idx="3"/>
            <a:endCxn id="10" idx="1"/>
          </p:cNvCxnSpPr>
          <p:nvPr/>
        </p:nvCxnSpPr>
        <p:spPr>
          <a:xfrm>
            <a:off x="3923237" y="3043725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0" idx="1"/>
          </p:cNvCxnSpPr>
          <p:nvPr/>
        </p:nvCxnSpPr>
        <p:spPr>
          <a:xfrm flipV="1">
            <a:off x="3923237" y="3306274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3" idx="1"/>
          </p:cNvCxnSpPr>
          <p:nvPr/>
        </p:nvCxnSpPr>
        <p:spPr>
          <a:xfrm>
            <a:off x="4425524" y="3306271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4927808" y="3043725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4927808" y="3306274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746945" y="2849998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45545" y="2849998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Block Arc 41"/>
          <p:cNvSpPr/>
          <p:nvPr/>
        </p:nvSpPr>
        <p:spPr>
          <a:xfrm>
            <a:off x="3791392" y="2548730"/>
            <a:ext cx="1504950" cy="587479"/>
          </a:xfrm>
          <a:prstGeom prst="blockArc">
            <a:avLst>
              <a:gd name="adj1" fmla="val 10800000"/>
              <a:gd name="adj2" fmla="val 2852"/>
              <a:gd name="adj3" fmla="val 0"/>
            </a:avLst>
          </a:prstGeom>
          <a:ln w="3175" cmpd="sng">
            <a:solidFill>
              <a:srgbClr val="FF0000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7075724" y="3393511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573437" y="3393511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573437" y="3903514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7578011" y="3393511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080297" y="3903514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080297" y="3393511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4" idx="3"/>
            <a:endCxn id="43" idx="1"/>
          </p:cNvCxnSpPr>
          <p:nvPr/>
        </p:nvCxnSpPr>
        <p:spPr>
          <a:xfrm>
            <a:off x="6821912" y="3517742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3"/>
            <a:endCxn id="60" idx="1"/>
          </p:cNvCxnSpPr>
          <p:nvPr/>
        </p:nvCxnSpPr>
        <p:spPr>
          <a:xfrm>
            <a:off x="6821912" y="402774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3"/>
            <a:endCxn id="46" idx="1"/>
          </p:cNvCxnSpPr>
          <p:nvPr/>
        </p:nvCxnSpPr>
        <p:spPr>
          <a:xfrm>
            <a:off x="7324199" y="3517742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3"/>
            <a:endCxn id="48" idx="1"/>
          </p:cNvCxnSpPr>
          <p:nvPr/>
        </p:nvCxnSpPr>
        <p:spPr>
          <a:xfrm>
            <a:off x="7826483" y="3517742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3"/>
            <a:endCxn id="47" idx="1"/>
          </p:cNvCxnSpPr>
          <p:nvPr/>
        </p:nvCxnSpPr>
        <p:spPr>
          <a:xfrm>
            <a:off x="7826483" y="4027745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7075724" y="390351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7578011" y="390351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0" idx="3"/>
            <a:endCxn id="61" idx="1"/>
          </p:cNvCxnSpPr>
          <p:nvPr/>
        </p:nvCxnSpPr>
        <p:spPr>
          <a:xfrm>
            <a:off x="7324199" y="402774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177049" y="4431170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3674762" y="416862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3674762" y="469371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4679336" y="4431170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5181622" y="469371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5181622" y="416862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80" idx="3"/>
            <a:endCxn id="79" idx="1"/>
          </p:cNvCxnSpPr>
          <p:nvPr/>
        </p:nvCxnSpPr>
        <p:spPr>
          <a:xfrm>
            <a:off x="3923237" y="4292855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3"/>
            <a:endCxn id="79" idx="1"/>
          </p:cNvCxnSpPr>
          <p:nvPr/>
        </p:nvCxnSpPr>
        <p:spPr>
          <a:xfrm flipV="1">
            <a:off x="3923237" y="4555404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9" idx="3"/>
            <a:endCxn id="82" idx="1"/>
          </p:cNvCxnSpPr>
          <p:nvPr/>
        </p:nvCxnSpPr>
        <p:spPr>
          <a:xfrm>
            <a:off x="4425524" y="4555401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4" idx="1"/>
          </p:cNvCxnSpPr>
          <p:nvPr/>
        </p:nvCxnSpPr>
        <p:spPr>
          <a:xfrm flipV="1">
            <a:off x="4927808" y="4292855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3"/>
            <a:endCxn id="83" idx="1"/>
          </p:cNvCxnSpPr>
          <p:nvPr/>
        </p:nvCxnSpPr>
        <p:spPr>
          <a:xfrm>
            <a:off x="4927808" y="4555404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Screen Shot 2015-04-19 at 11.5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3161" y="4002881"/>
            <a:ext cx="2008099" cy="10550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6455001" y="4537156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Miller et al., 2010. 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7801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Gaps due to other reasons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785720"/>
            <a:ext cx="9144000" cy="948702"/>
          </a:xfrm>
        </p:spPr>
        <p:txBody>
          <a:bodyPr>
            <a:noAutofit/>
          </a:bodyPr>
          <a:lstStyle/>
          <a:p>
            <a:r>
              <a:rPr lang="en-US" sz="2800" dirty="0"/>
              <a:t>Low sequence coverage (depth)</a:t>
            </a:r>
          </a:p>
          <a:p>
            <a:r>
              <a:rPr lang="en-US" sz="2800" dirty="0"/>
              <a:t>Sequencing biases (e.g., regions recalcitrant to sequencing)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6745" y="1986870"/>
            <a:ext cx="3976330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CGGATCTGCGT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ATACGGAATAGCCTAGCA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GATCTGCGT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ATCTGCGT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TCTGCGT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CTGCGT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TGCGT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CGT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   </a:t>
            </a:r>
            <a:r>
              <a:rPr lang="en-US" sz="16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7 (coverage; depth)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70815" y="2025656"/>
            <a:ext cx="381598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Recalcitrant genomic regions: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extremely high GC or AT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complicated secondary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03930" y="3199996"/>
            <a:ext cx="483403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Preferred genome sequencing data:</a:t>
            </a:r>
          </a:p>
          <a:p>
            <a:pPr marL="685800" indent="-282575">
              <a:buFont typeface="+mj-lt"/>
              <a:buAutoNum type="arabicPeriod"/>
            </a:pPr>
            <a:r>
              <a:rPr lang="en-US" sz="2000" dirty="0"/>
              <a:t>Long reads (long and less bias)</a:t>
            </a:r>
          </a:p>
          <a:p>
            <a:pPr marL="685800" indent="-282575">
              <a:buFont typeface="+mj-lt"/>
              <a:buAutoNum type="arabicPeriod"/>
            </a:pPr>
            <a:r>
              <a:rPr lang="en-US" sz="2000" dirty="0"/>
              <a:t>High-quality reads</a:t>
            </a:r>
          </a:p>
          <a:p>
            <a:pPr marL="685800" indent="-282575">
              <a:buFont typeface="+mj-lt"/>
              <a:buAutoNum type="arabicPeriod"/>
            </a:pPr>
            <a:r>
              <a:rPr lang="en-US" sz="2000" dirty="0"/>
              <a:t>High sequencing depth</a:t>
            </a:r>
          </a:p>
          <a:p>
            <a:pPr marL="685800" indent="-282575">
              <a:buFont typeface="+mj-lt"/>
              <a:buAutoNum type="arabicPeriod"/>
            </a:pPr>
            <a:r>
              <a:rPr lang="en-US" sz="2000" dirty="0"/>
              <a:t>No sequencing biases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05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300" y="102392"/>
            <a:ext cx="8839200" cy="772987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HiC</a:t>
            </a:r>
            <a:r>
              <a:rPr lang="en-US" dirty="0"/>
              <a:t>: the method to quantify physical interactions between all possible pairs of genomic regions simultaneously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7950" y="1072039"/>
            <a:ext cx="892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Inside a cell, genomic regions in a chromosome are physically connected to form chromosome conformation</a:t>
            </a:r>
            <a:r>
              <a:rPr lang="en-US" sz="2400" b="1" dirty="0"/>
              <a:t>. Closer genomic regions generally have higher frequent physical contacts than regions far apart in distance.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598" y="2556353"/>
            <a:ext cx="3962399" cy="24847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23606" y="4821354"/>
            <a:ext cx="11932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MMB, 567:171-188</a:t>
            </a:r>
          </a:p>
        </p:txBody>
      </p:sp>
    </p:spTree>
    <p:extLst>
      <p:ext uri="{BB962C8B-B14F-4D97-AF65-F5344CB8AC3E}">
        <p14:creationId xmlns:p14="http://schemas.microsoft.com/office/powerpoint/2010/main" val="343496908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840CF-7809-08C2-8092-9C3384B80B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HiC</a:t>
            </a:r>
            <a:r>
              <a:rPr lang="en-US" dirty="0"/>
              <a:t> scaffolds contigs into pseudochromosomes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1D092F-676E-2596-DEB4-7E6D1535E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  <p:pic>
        <p:nvPicPr>
          <p:cNvPr id="8" name="Picture 7" descr="Shape&#10;&#10;Description automatically generated with low confidence">
            <a:extLst>
              <a:ext uri="{FF2B5EF4-FFF2-40B4-BE49-F238E27FC236}">
                <a16:creationId xmlns:a16="http://schemas.microsoft.com/office/drawing/2014/main" id="{DDD69A2B-1D1C-E0B0-F966-59310062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7394" y="899413"/>
            <a:ext cx="4018825" cy="400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305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1295"/>
            <a:ext cx="8229600" cy="682991"/>
          </a:xfrm>
        </p:spPr>
        <p:txBody>
          <a:bodyPr>
            <a:normAutofit/>
          </a:bodyPr>
          <a:lstStyle/>
          <a:p>
            <a:r>
              <a:rPr lang="en-US" sz="3200" dirty="0" err="1"/>
              <a:t>BioNano</a:t>
            </a:r>
            <a:r>
              <a:rPr lang="en-US" sz="3200" dirty="0"/>
              <a:t> – library preparation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4825427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2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28" y="682991"/>
            <a:ext cx="6932168" cy="384932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8074" y="3724765"/>
            <a:ext cx="3205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e.g., DLE-1 (CTTAAG)</a:t>
            </a:r>
          </a:p>
          <a:p>
            <a:r>
              <a:rPr lang="en-US" sz="2800" dirty="0"/>
              <a:t>Direct label enzyme</a:t>
            </a:r>
          </a:p>
        </p:txBody>
      </p:sp>
    </p:spTree>
    <p:extLst>
      <p:ext uri="{BB962C8B-B14F-4D97-AF65-F5344CB8AC3E}">
        <p14:creationId xmlns:p14="http://schemas.microsoft.com/office/powerpoint/2010/main" val="25017245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BioNano</a:t>
            </a:r>
            <a:r>
              <a:rPr lang="en-US" dirty="0"/>
              <a:t> – running on </a:t>
            </a:r>
            <a:r>
              <a:rPr lang="en-US" dirty="0" err="1"/>
              <a:t>Saphyr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28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42621" y="4829798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3" name="Picture 2" descr="Screenshot 2019-03-24 13.2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570" y="821702"/>
            <a:ext cx="6880860" cy="390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48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450" y="-10258"/>
            <a:ext cx="8801100" cy="772987"/>
          </a:xfrm>
        </p:spPr>
        <p:txBody>
          <a:bodyPr/>
          <a:lstStyle/>
          <a:p>
            <a:r>
              <a:rPr lang="en-US" dirty="0" err="1"/>
              <a:t>BioNano</a:t>
            </a:r>
            <a:r>
              <a:rPr lang="en-US" dirty="0"/>
              <a:t> – image analysis and assembly of molecular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66626" y="4810616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3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296" y="711874"/>
            <a:ext cx="6876288" cy="4055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324372-1E31-344E-B241-72FF6672E6F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>
          <a:xfrm>
            <a:off x="369751" y="0"/>
            <a:ext cx="8229600" cy="875997"/>
          </a:xfrm>
        </p:spPr>
        <p:txBody>
          <a:bodyPr/>
          <a:lstStyle/>
          <a:p>
            <a:r>
              <a:rPr lang="en-US" dirty="0">
                <a:latin typeface="Optima" charset="0"/>
                <a:ea typeface="ＭＳ Ｐゴシック" charset="0"/>
              </a:rPr>
              <a:t>Whole genome shotgun (WGS) sequencing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335" y="2331791"/>
            <a:ext cx="7962159" cy="2284045"/>
            <a:chOff x="100796" y="3189038"/>
            <a:chExt cx="7962159" cy="2284045"/>
          </a:xfrm>
        </p:grpSpPr>
        <p:grpSp>
          <p:nvGrpSpPr>
            <p:cNvPr id="8" name="Group 7"/>
            <p:cNvGrpSpPr/>
            <p:nvPr/>
          </p:nvGrpSpPr>
          <p:grpSpPr>
            <a:xfrm>
              <a:off x="2500777" y="3189038"/>
              <a:ext cx="5562178" cy="1971845"/>
              <a:chOff x="906919" y="4058819"/>
              <a:chExt cx="5562178" cy="1971845"/>
            </a:xfrm>
          </p:grpSpPr>
          <p:cxnSp>
            <p:nvCxnSpPr>
              <p:cNvPr id="204" name="Straight Connector 203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2148721" y="3388504"/>
              <a:ext cx="5562178" cy="1971845"/>
              <a:chOff x="906919" y="4058819"/>
              <a:chExt cx="5562178" cy="1971845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872011" y="3501238"/>
              <a:ext cx="5562178" cy="1971845"/>
              <a:chOff x="1853932" y="3649937"/>
              <a:chExt cx="5562178" cy="1971845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9253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077754" y="42697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311051" y="41418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925304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853932" y="41438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21307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6222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85550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2469754" y="36604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317304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973521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920801" y="43878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535054" y="42654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44075" y="41225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858318" y="398942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27054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311282" y="46059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544579" y="450366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158832" y="43812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550832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3830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535537" y="4139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768834" y="40205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383087" y="38981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311715" y="402254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174621" y="36638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0799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697462" y="3700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2975862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775087" y="38876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431304" y="44064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163651" y="451584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92837" y="4135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145287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163218" y="4166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163218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769065" y="45016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002362" y="43993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616615" y="42770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008615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0929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245361" y="52855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478658" y="51832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092911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021539" y="51852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38067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7898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02310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637361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484911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141128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088408" y="54036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702661" y="52812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911682" y="51639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025925" y="504788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094661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478889" y="56217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12186" y="55195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326439" y="53971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718439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506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03144" y="5181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36441" y="50790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550694" y="49566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479322" y="50809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342228" y="47222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2475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865069" y="47594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598911" y="45998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42694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598911" y="542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4331258" y="55316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4160444" y="51770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312894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3330825" y="52076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330825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936672" y="55175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4169969" y="54152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784222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4176222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095749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47052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857706" y="42591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5091003" y="41313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4705256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4633884" y="41333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499302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54021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545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249706" y="36499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097256" y="39813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4753473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700753" y="437725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5315006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5524027" y="41120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638270" y="39788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707006" y="4244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5091234" y="45953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324531" y="449310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938784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4483708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30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315489" y="4129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548786" y="40099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649041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091667" y="40119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954573" y="36532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8599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477414" y="3690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755814" y="46084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555039" y="38770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211256" y="43959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943603" y="4505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772789" y="41250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925239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943170" y="4155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43170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549017" y="44911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782314" y="4388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396567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788567" y="42558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8728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025313" y="52749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258610" y="51727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872863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801491" y="51747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16063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55697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80306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17313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264863" y="50397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921080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5868360" y="53930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5482613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5691634" y="51534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5805877" y="503732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5874613" y="5260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258841" y="56112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5492138" y="55089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5106391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498391" y="53760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63306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4617794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6716393" y="5068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6330646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259274" y="50704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6122180" y="47116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70275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645021" y="47488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378863" y="45893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6722646" y="49355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6378863" y="541175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7111210" y="55211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6940396" y="51664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7092846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6110777" y="51970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6110777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6716624" y="550694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6949921" y="540467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6564174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6956174" y="52717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4875701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4405479" y="429156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2" name="TextBox 26"/>
            <p:cNvSpPr txBox="1">
              <a:spLocks noChangeArrowheads="1"/>
            </p:cNvSpPr>
            <p:nvPr/>
          </p:nvSpPr>
          <p:spPr bwMode="auto">
            <a:xfrm>
              <a:off x="100796" y="3985359"/>
              <a:ext cx="1762021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/>
                <a:t>sequencing</a:t>
              </a:r>
            </a:p>
            <a:p>
              <a:pPr eaLnBrk="1" hangingPunct="1"/>
              <a:r>
                <a:rPr lang="en-US" dirty="0"/>
                <a:t>reads</a:t>
              </a: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9332" y="1147726"/>
            <a:ext cx="8434916" cy="964315"/>
            <a:chOff x="100796" y="1579980"/>
            <a:chExt cx="8434916" cy="964315"/>
          </a:xfrm>
        </p:grpSpPr>
        <p:pic>
          <p:nvPicPr>
            <p:cNvPr id="26628" name="Picture 11" descr="Picture 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5122142" y="-1464259"/>
              <a:ext cx="280288" cy="654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TextBox 24"/>
            <p:cNvSpPr txBox="1">
              <a:spLocks noChangeArrowheads="1"/>
            </p:cNvSpPr>
            <p:nvPr/>
          </p:nvSpPr>
          <p:spPr bwMode="auto">
            <a:xfrm>
              <a:off x="100796" y="1579980"/>
              <a:ext cx="1965603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dirty="0"/>
                <a:t>chromosome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4920706" y="2092564"/>
              <a:ext cx="339295" cy="451731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201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BioNano</a:t>
            </a:r>
            <a:r>
              <a:rPr lang="en-US" dirty="0"/>
              <a:t> scaffolding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30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70765" y="4722076"/>
            <a:ext cx="5198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-content/uploads/2017/02/</a:t>
            </a:r>
            <a:r>
              <a:rPr lang="en-US" sz="800" dirty="0" err="1"/>
              <a:t>Bionano_HumanPAG_Hybrid</a:t>
            </a:r>
            <a:r>
              <a:rPr lang="en-US" sz="800" dirty="0"/>
              <a:t>-Scaffolding-White-</a:t>
            </a:r>
            <a:r>
              <a:rPr lang="en-US" sz="800" dirty="0" err="1"/>
              <a:t>Paper.pdf</a:t>
            </a:r>
            <a:endParaRPr lang="en-US" sz="800" dirty="0"/>
          </a:p>
        </p:txBody>
      </p:sp>
      <p:pic>
        <p:nvPicPr>
          <p:cNvPr id="6" name="Picture 5" descr="Screenshot 2019-03-24 13.29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592" y="1656743"/>
            <a:ext cx="8814816" cy="26692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E5075DD-B361-EF52-FBA5-073B74ACF1B2}"/>
              </a:ext>
            </a:extLst>
          </p:cNvPr>
          <p:cNvSpPr txBox="1"/>
          <p:nvPr/>
        </p:nvSpPr>
        <p:spPr>
          <a:xfrm>
            <a:off x="336550" y="974432"/>
            <a:ext cx="728345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Matching patterns of DLE-1 (CTTAAG) recognition sites</a:t>
            </a:r>
          </a:p>
        </p:txBody>
      </p:sp>
    </p:spTree>
    <p:extLst>
      <p:ext uri="{BB962C8B-B14F-4D97-AF65-F5344CB8AC3E}">
        <p14:creationId xmlns:p14="http://schemas.microsoft.com/office/powerpoint/2010/main" val="26338815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21" y="150381"/>
            <a:ext cx="4994178" cy="579740"/>
          </a:xfrm>
        </p:spPr>
        <p:txBody>
          <a:bodyPr>
            <a:normAutofit/>
          </a:bodyPr>
          <a:lstStyle/>
          <a:p>
            <a:r>
              <a:rPr lang="en-US" sz="3200" dirty="0"/>
              <a:t>Assembly statistics – N50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2478" y="991472"/>
            <a:ext cx="4994178" cy="3912714"/>
          </a:xfrm>
        </p:spPr>
        <p:txBody>
          <a:bodyPr>
            <a:noAutofit/>
          </a:bodyPr>
          <a:lstStyle/>
          <a:p>
            <a:r>
              <a:rPr lang="en-US" dirty="0"/>
              <a:t>N50:  A statistic used for assessing the continuity of a genome assembly.</a:t>
            </a:r>
          </a:p>
          <a:p>
            <a:endParaRPr lang="en-US" dirty="0"/>
          </a:p>
          <a:p>
            <a:r>
              <a:rPr lang="en-US" dirty="0"/>
              <a:t>The contig N50 is the length of the smallest contig in the set that contains the fewest (largest) contigs whose combined length represents at least 50% of the assembly.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31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5DFA2D-4C47-4242-B3C8-84BC944AA183}"/>
              </a:ext>
            </a:extLst>
          </p:cNvPr>
          <p:cNvCxnSpPr>
            <a:cxnSpLocks/>
          </p:cNvCxnSpPr>
          <p:nvPr/>
        </p:nvCxnSpPr>
        <p:spPr>
          <a:xfrm>
            <a:off x="5753894" y="325053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DEC185-6B11-2B42-A27B-9FFD1678E986}"/>
              </a:ext>
            </a:extLst>
          </p:cNvPr>
          <p:cNvCxnSpPr>
            <a:cxnSpLocks/>
          </p:cNvCxnSpPr>
          <p:nvPr/>
        </p:nvCxnSpPr>
        <p:spPr>
          <a:xfrm>
            <a:off x="5753894" y="730121"/>
            <a:ext cx="280934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8973-0337-6E43-9BAA-8FFDF471F8A9}"/>
              </a:ext>
            </a:extLst>
          </p:cNvPr>
          <p:cNvCxnSpPr>
            <a:cxnSpLocks/>
          </p:cNvCxnSpPr>
          <p:nvPr/>
        </p:nvCxnSpPr>
        <p:spPr>
          <a:xfrm>
            <a:off x="5753897" y="1522326"/>
            <a:ext cx="2215581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64E8A-83CE-EA4C-9D85-D18AE1B77FD5}"/>
              </a:ext>
            </a:extLst>
          </p:cNvPr>
          <p:cNvCxnSpPr>
            <a:cxnSpLocks/>
          </p:cNvCxnSpPr>
          <p:nvPr/>
        </p:nvCxnSpPr>
        <p:spPr>
          <a:xfrm>
            <a:off x="5753897" y="1135188"/>
            <a:ext cx="244685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A426B9-1EF6-F54B-ABC8-C2DE586BA439}"/>
              </a:ext>
            </a:extLst>
          </p:cNvPr>
          <p:cNvSpPr txBox="1"/>
          <p:nvPr/>
        </p:nvSpPr>
        <p:spPr>
          <a:xfrm>
            <a:off x="5332019" y="5131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F0BD7-9818-6346-83CA-5CE9A56C5B55}"/>
              </a:ext>
            </a:extLst>
          </p:cNvPr>
          <p:cNvSpPr txBox="1"/>
          <p:nvPr/>
        </p:nvSpPr>
        <p:spPr>
          <a:xfrm>
            <a:off x="5332019" y="45809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4969-B719-F944-8491-EFF258F5C63F}"/>
              </a:ext>
            </a:extLst>
          </p:cNvPr>
          <p:cNvSpPr txBox="1"/>
          <p:nvPr/>
        </p:nvSpPr>
        <p:spPr>
          <a:xfrm>
            <a:off x="5332019" y="8735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20BF-7FE1-734C-BA9C-7D31CF851E55}"/>
              </a:ext>
            </a:extLst>
          </p:cNvPr>
          <p:cNvSpPr txBox="1"/>
          <p:nvPr/>
        </p:nvSpPr>
        <p:spPr>
          <a:xfrm>
            <a:off x="5332019" y="125454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1CF550-E157-504B-8F14-0841FDA61148}"/>
              </a:ext>
            </a:extLst>
          </p:cNvPr>
          <p:cNvCxnSpPr>
            <a:cxnSpLocks/>
          </p:cNvCxnSpPr>
          <p:nvPr/>
        </p:nvCxnSpPr>
        <p:spPr>
          <a:xfrm>
            <a:off x="5753897" y="1945322"/>
            <a:ext cx="20794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F3320E-CA3F-BB4F-A1EB-F66B0C5A2A4D}"/>
              </a:ext>
            </a:extLst>
          </p:cNvPr>
          <p:cNvCxnSpPr>
            <a:cxnSpLocks/>
          </p:cNvCxnSpPr>
          <p:nvPr/>
        </p:nvCxnSpPr>
        <p:spPr>
          <a:xfrm>
            <a:off x="5753894" y="3970658"/>
            <a:ext cx="9092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3FB510-89D0-0948-817C-B6A19616E3A9}"/>
              </a:ext>
            </a:extLst>
          </p:cNvPr>
          <p:cNvCxnSpPr>
            <a:cxnSpLocks/>
          </p:cNvCxnSpPr>
          <p:nvPr/>
        </p:nvCxnSpPr>
        <p:spPr>
          <a:xfrm>
            <a:off x="5753894" y="2350389"/>
            <a:ext cx="190168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187906-D33B-1142-AB49-D11D75921592}"/>
              </a:ext>
            </a:extLst>
          </p:cNvPr>
          <p:cNvCxnSpPr>
            <a:cxnSpLocks/>
          </p:cNvCxnSpPr>
          <p:nvPr/>
        </p:nvCxnSpPr>
        <p:spPr>
          <a:xfrm>
            <a:off x="5753894" y="3565591"/>
            <a:ext cx="141764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D253D-5F25-4B45-90CF-1F3835B37C1A}"/>
              </a:ext>
            </a:extLst>
          </p:cNvPr>
          <p:cNvCxnSpPr>
            <a:cxnSpLocks/>
          </p:cNvCxnSpPr>
          <p:nvPr/>
        </p:nvCxnSpPr>
        <p:spPr>
          <a:xfrm>
            <a:off x="5753894" y="3160523"/>
            <a:ext cx="154387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684EA-EA16-DB43-9E8A-981ABDD0CADE}"/>
              </a:ext>
            </a:extLst>
          </p:cNvPr>
          <p:cNvCxnSpPr>
            <a:cxnSpLocks/>
          </p:cNvCxnSpPr>
          <p:nvPr/>
        </p:nvCxnSpPr>
        <p:spPr>
          <a:xfrm>
            <a:off x="5753894" y="2755456"/>
            <a:ext cx="178505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637F86-E98D-7344-83F3-9AAA0CBBF626}"/>
              </a:ext>
            </a:extLst>
          </p:cNvPr>
          <p:cNvCxnSpPr>
            <a:cxnSpLocks/>
          </p:cNvCxnSpPr>
          <p:nvPr/>
        </p:nvCxnSpPr>
        <p:spPr>
          <a:xfrm>
            <a:off x="5753894" y="4375728"/>
            <a:ext cx="7311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A1C7AC-254C-0540-BFDE-05529A98F56B}"/>
              </a:ext>
            </a:extLst>
          </p:cNvPr>
          <p:cNvSpPr txBox="1"/>
          <p:nvPr/>
        </p:nvSpPr>
        <p:spPr>
          <a:xfrm>
            <a:off x="5341917" y="168813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F3DC4-7F5D-F24D-9D10-7EF89CC0D6FA}"/>
              </a:ext>
            </a:extLst>
          </p:cNvPr>
          <p:cNvSpPr txBox="1"/>
          <p:nvPr/>
        </p:nvSpPr>
        <p:spPr>
          <a:xfrm>
            <a:off x="5341917" y="209490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B28AB-7332-0D45-9BD6-A2A61EE42240}"/>
              </a:ext>
            </a:extLst>
          </p:cNvPr>
          <p:cNvSpPr txBox="1"/>
          <p:nvPr/>
        </p:nvSpPr>
        <p:spPr>
          <a:xfrm>
            <a:off x="5341917" y="251036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0E4F96-2018-1D46-80A1-F6C12FD88E61}"/>
              </a:ext>
            </a:extLst>
          </p:cNvPr>
          <p:cNvSpPr txBox="1"/>
          <p:nvPr/>
        </p:nvSpPr>
        <p:spPr>
          <a:xfrm>
            <a:off x="5341917" y="289136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34C52-F2D0-EC40-A0C4-0BE19E454AC0}"/>
              </a:ext>
            </a:extLst>
          </p:cNvPr>
          <p:cNvSpPr txBox="1"/>
          <p:nvPr/>
        </p:nvSpPr>
        <p:spPr>
          <a:xfrm>
            <a:off x="5330044" y="330316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98FCA0-A4BC-9F49-B210-04BE78EAF5AF}"/>
              </a:ext>
            </a:extLst>
          </p:cNvPr>
          <p:cNvSpPr txBox="1"/>
          <p:nvPr/>
        </p:nvSpPr>
        <p:spPr>
          <a:xfrm>
            <a:off x="5223168" y="411370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2D78D-B27A-6344-9AEA-1EF28E5D4A4A}"/>
              </a:ext>
            </a:extLst>
          </p:cNvPr>
          <p:cNvSpPr txBox="1"/>
          <p:nvPr/>
        </p:nvSpPr>
        <p:spPr>
          <a:xfrm>
            <a:off x="5187544" y="369788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23E7C-3DA8-BF44-B5D0-BA7B7A43E029}"/>
              </a:ext>
            </a:extLst>
          </p:cNvPr>
          <p:cNvSpPr txBox="1"/>
          <p:nvPr/>
        </p:nvSpPr>
        <p:spPr>
          <a:xfrm>
            <a:off x="5568389" y="4473849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T=total length (bp)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BA7045-67E6-3D44-B937-BE2B5F688E1D}"/>
              </a:ext>
            </a:extLst>
          </p:cNvPr>
          <p:cNvSpPr txBox="1"/>
          <p:nvPr/>
        </p:nvSpPr>
        <p:spPr>
          <a:xfrm>
            <a:off x="5613776" y="1540926"/>
            <a:ext cx="272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length of 1-4 &gt;=T/2</a:t>
            </a:r>
          </a:p>
        </p:txBody>
      </p:sp>
    </p:spTree>
    <p:extLst>
      <p:ext uri="{BB962C8B-B14F-4D97-AF65-F5344CB8AC3E}">
        <p14:creationId xmlns:p14="http://schemas.microsoft.com/office/powerpoint/2010/main" val="45306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5219"/>
            <a:ext cx="4114800" cy="57974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Assembly statistics – N50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8749" y="1249822"/>
            <a:ext cx="4994178" cy="323979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The contigs in an assembly are </a:t>
            </a:r>
            <a:r>
              <a:rPr lang="en-US" sz="2800" b="1" dirty="0"/>
              <a:t>sorted</a:t>
            </a:r>
            <a:r>
              <a:rPr lang="en-US" sz="2800" dirty="0"/>
              <a:t> by size and added, starting with the largest. The contig N50 is </a:t>
            </a:r>
            <a:r>
              <a:rPr lang="en-US" sz="2800" b="1" dirty="0"/>
              <a:t>the size of the contig that makes the total greater than or equal to 50% of the total contig size.</a:t>
            </a:r>
            <a:r>
              <a:rPr lang="en-US" sz="2800" dirty="0"/>
              <a:t>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5DFA2D-4C47-4242-B3C8-84BC944AA183}"/>
              </a:ext>
            </a:extLst>
          </p:cNvPr>
          <p:cNvCxnSpPr>
            <a:cxnSpLocks/>
          </p:cNvCxnSpPr>
          <p:nvPr/>
        </p:nvCxnSpPr>
        <p:spPr>
          <a:xfrm>
            <a:off x="5662454" y="310170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4DEC185-6B11-2B42-A27B-9FFD1678E986}"/>
              </a:ext>
            </a:extLst>
          </p:cNvPr>
          <p:cNvCxnSpPr>
            <a:cxnSpLocks/>
          </p:cNvCxnSpPr>
          <p:nvPr/>
        </p:nvCxnSpPr>
        <p:spPr>
          <a:xfrm>
            <a:off x="5662454" y="715238"/>
            <a:ext cx="280934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538973-0337-6E43-9BAA-8FFDF471F8A9}"/>
              </a:ext>
            </a:extLst>
          </p:cNvPr>
          <p:cNvCxnSpPr>
            <a:cxnSpLocks/>
          </p:cNvCxnSpPr>
          <p:nvPr/>
        </p:nvCxnSpPr>
        <p:spPr>
          <a:xfrm>
            <a:off x="5662457" y="1525372"/>
            <a:ext cx="2215581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64E8A-83CE-EA4C-9D85-D18AE1B77FD5}"/>
              </a:ext>
            </a:extLst>
          </p:cNvPr>
          <p:cNvCxnSpPr>
            <a:cxnSpLocks/>
          </p:cNvCxnSpPr>
          <p:nvPr/>
        </p:nvCxnSpPr>
        <p:spPr>
          <a:xfrm>
            <a:off x="5662457" y="1120305"/>
            <a:ext cx="244685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CA426B9-1EF6-F54B-ABC8-C2DE586BA439}"/>
              </a:ext>
            </a:extLst>
          </p:cNvPr>
          <p:cNvSpPr txBox="1"/>
          <p:nvPr/>
        </p:nvSpPr>
        <p:spPr>
          <a:xfrm>
            <a:off x="5268011" y="5471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2F0BD7-9818-6346-83CA-5CE9A56C5B55}"/>
              </a:ext>
            </a:extLst>
          </p:cNvPr>
          <p:cNvSpPr txBox="1"/>
          <p:nvPr/>
        </p:nvSpPr>
        <p:spPr>
          <a:xfrm>
            <a:off x="5268011" y="46149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CD4969-B719-F944-8491-EFF258F5C63F}"/>
              </a:ext>
            </a:extLst>
          </p:cNvPr>
          <p:cNvSpPr txBox="1"/>
          <p:nvPr/>
        </p:nvSpPr>
        <p:spPr>
          <a:xfrm>
            <a:off x="5268011" y="87695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4E720BF-7FE1-734C-BA9C-7D31CF851E55}"/>
              </a:ext>
            </a:extLst>
          </p:cNvPr>
          <p:cNvSpPr txBox="1"/>
          <p:nvPr/>
        </p:nvSpPr>
        <p:spPr>
          <a:xfrm>
            <a:off x="5268011" y="1257951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91CF550-E157-504B-8F14-0841FDA61148}"/>
              </a:ext>
            </a:extLst>
          </p:cNvPr>
          <p:cNvCxnSpPr>
            <a:cxnSpLocks/>
          </p:cNvCxnSpPr>
          <p:nvPr/>
        </p:nvCxnSpPr>
        <p:spPr>
          <a:xfrm>
            <a:off x="5662457" y="1930439"/>
            <a:ext cx="20794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6F3320E-CA3F-BB4F-A1EB-F66B0C5A2A4D}"/>
              </a:ext>
            </a:extLst>
          </p:cNvPr>
          <p:cNvCxnSpPr>
            <a:cxnSpLocks/>
          </p:cNvCxnSpPr>
          <p:nvPr/>
        </p:nvCxnSpPr>
        <p:spPr>
          <a:xfrm>
            <a:off x="5662454" y="3955775"/>
            <a:ext cx="9092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93FB510-89D0-0948-817C-B6A19616E3A9}"/>
              </a:ext>
            </a:extLst>
          </p:cNvPr>
          <p:cNvCxnSpPr>
            <a:cxnSpLocks/>
          </p:cNvCxnSpPr>
          <p:nvPr/>
        </p:nvCxnSpPr>
        <p:spPr>
          <a:xfrm>
            <a:off x="5662454" y="2335506"/>
            <a:ext cx="190168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6187906-D33B-1142-AB49-D11D75921592}"/>
              </a:ext>
            </a:extLst>
          </p:cNvPr>
          <p:cNvCxnSpPr>
            <a:cxnSpLocks/>
          </p:cNvCxnSpPr>
          <p:nvPr/>
        </p:nvCxnSpPr>
        <p:spPr>
          <a:xfrm>
            <a:off x="5662454" y="3550708"/>
            <a:ext cx="141764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4ED253D-5F25-4B45-90CF-1F3835B37C1A}"/>
              </a:ext>
            </a:extLst>
          </p:cNvPr>
          <p:cNvCxnSpPr>
            <a:cxnSpLocks/>
          </p:cNvCxnSpPr>
          <p:nvPr/>
        </p:nvCxnSpPr>
        <p:spPr>
          <a:xfrm>
            <a:off x="5662454" y="3145640"/>
            <a:ext cx="154387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59684EA-EA16-DB43-9E8A-981ABDD0CADE}"/>
              </a:ext>
            </a:extLst>
          </p:cNvPr>
          <p:cNvCxnSpPr>
            <a:cxnSpLocks/>
          </p:cNvCxnSpPr>
          <p:nvPr/>
        </p:nvCxnSpPr>
        <p:spPr>
          <a:xfrm>
            <a:off x="5662454" y="2740573"/>
            <a:ext cx="178505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C637F86-E98D-7344-83F3-9AAA0CBBF626}"/>
              </a:ext>
            </a:extLst>
          </p:cNvPr>
          <p:cNvCxnSpPr>
            <a:cxnSpLocks/>
          </p:cNvCxnSpPr>
          <p:nvPr/>
        </p:nvCxnSpPr>
        <p:spPr>
          <a:xfrm>
            <a:off x="5662454" y="4360845"/>
            <a:ext cx="7311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7EA1C7AC-254C-0540-BFDE-05529A98F56B}"/>
              </a:ext>
            </a:extLst>
          </p:cNvPr>
          <p:cNvSpPr txBox="1"/>
          <p:nvPr/>
        </p:nvSpPr>
        <p:spPr>
          <a:xfrm>
            <a:off x="5277909" y="169153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4F3DC4-7F5D-F24D-9D10-7EF89CC0D6FA}"/>
              </a:ext>
            </a:extLst>
          </p:cNvPr>
          <p:cNvSpPr txBox="1"/>
          <p:nvPr/>
        </p:nvSpPr>
        <p:spPr>
          <a:xfrm>
            <a:off x="5277909" y="209831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EB28AB-7332-0D45-9BD6-A2A61EE42240}"/>
              </a:ext>
            </a:extLst>
          </p:cNvPr>
          <p:cNvSpPr txBox="1"/>
          <p:nvPr/>
        </p:nvSpPr>
        <p:spPr>
          <a:xfrm>
            <a:off x="5277909" y="25137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30E4F96-2018-1D46-80A1-F6C12FD88E61}"/>
              </a:ext>
            </a:extLst>
          </p:cNvPr>
          <p:cNvSpPr txBox="1"/>
          <p:nvPr/>
        </p:nvSpPr>
        <p:spPr>
          <a:xfrm>
            <a:off x="5277909" y="289476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C834C52-F2D0-EC40-A0C4-0BE19E454AC0}"/>
              </a:ext>
            </a:extLst>
          </p:cNvPr>
          <p:cNvSpPr txBox="1"/>
          <p:nvPr/>
        </p:nvSpPr>
        <p:spPr>
          <a:xfrm>
            <a:off x="5266036" y="330657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98FCA0-A4BC-9F49-B210-04BE78EAF5AF}"/>
              </a:ext>
            </a:extLst>
          </p:cNvPr>
          <p:cNvSpPr txBox="1"/>
          <p:nvPr/>
        </p:nvSpPr>
        <p:spPr>
          <a:xfrm>
            <a:off x="5159160" y="411710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9A2D78D-B27A-6344-9AEA-1EF28E5D4A4A}"/>
              </a:ext>
            </a:extLst>
          </p:cNvPr>
          <p:cNvSpPr txBox="1"/>
          <p:nvPr/>
        </p:nvSpPr>
        <p:spPr>
          <a:xfrm>
            <a:off x="5123536" y="370129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0823E7C-3DA8-BF44-B5D0-BA7B7A43E029}"/>
              </a:ext>
            </a:extLst>
          </p:cNvPr>
          <p:cNvSpPr txBox="1"/>
          <p:nvPr/>
        </p:nvSpPr>
        <p:spPr>
          <a:xfrm>
            <a:off x="5476949" y="4512753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T=total length (bp)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CBA7045-67E6-3D44-B937-BE2B5F688E1D}"/>
              </a:ext>
            </a:extLst>
          </p:cNvPr>
          <p:cNvSpPr txBox="1"/>
          <p:nvPr/>
        </p:nvSpPr>
        <p:spPr>
          <a:xfrm>
            <a:off x="5566672" y="1515629"/>
            <a:ext cx="2727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Total length of 1-4 &gt;=T/2</a:t>
            </a:r>
          </a:p>
        </p:txBody>
      </p:sp>
    </p:spTree>
    <p:extLst>
      <p:ext uri="{BB962C8B-B14F-4D97-AF65-F5344CB8AC3E}">
        <p14:creationId xmlns:p14="http://schemas.microsoft.com/office/powerpoint/2010/main" val="41890806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4315968" cy="579740"/>
          </a:xfrm>
        </p:spPr>
        <p:txBody>
          <a:bodyPr>
            <a:normAutofit/>
          </a:bodyPr>
          <a:lstStyle/>
          <a:p>
            <a:r>
              <a:rPr lang="en-US" sz="3200" dirty="0"/>
              <a:t>Assembly statistics – L50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4057" y="1016994"/>
            <a:ext cx="4756498" cy="2599678"/>
          </a:xfrm>
        </p:spPr>
        <p:txBody>
          <a:bodyPr>
            <a:noAutofit/>
          </a:bodyPr>
          <a:lstStyle/>
          <a:p>
            <a:r>
              <a:rPr lang="en-US" sz="2800" dirty="0"/>
              <a:t>L50: The smallest number of contigs accounting for more than half of the assembly space.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33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5301C3-0204-A241-8428-01144550A3C5}"/>
              </a:ext>
            </a:extLst>
          </p:cNvPr>
          <p:cNvCxnSpPr>
            <a:cxnSpLocks/>
          </p:cNvCxnSpPr>
          <p:nvPr/>
        </p:nvCxnSpPr>
        <p:spPr>
          <a:xfrm>
            <a:off x="5699030" y="376133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FCA97FB-611E-BB4E-88C5-8981A35E794A}"/>
              </a:ext>
            </a:extLst>
          </p:cNvPr>
          <p:cNvCxnSpPr>
            <a:cxnSpLocks/>
          </p:cNvCxnSpPr>
          <p:nvPr/>
        </p:nvCxnSpPr>
        <p:spPr>
          <a:xfrm>
            <a:off x="5699030" y="781201"/>
            <a:ext cx="280934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60E04C0-C0C7-3343-97B4-ED113B8443DF}"/>
              </a:ext>
            </a:extLst>
          </p:cNvPr>
          <p:cNvCxnSpPr>
            <a:cxnSpLocks/>
          </p:cNvCxnSpPr>
          <p:nvPr/>
        </p:nvCxnSpPr>
        <p:spPr>
          <a:xfrm>
            <a:off x="5699033" y="1591335"/>
            <a:ext cx="2215581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9315EB5-0A61-884A-9F74-0DEDB1204E16}"/>
              </a:ext>
            </a:extLst>
          </p:cNvPr>
          <p:cNvCxnSpPr>
            <a:cxnSpLocks/>
          </p:cNvCxnSpPr>
          <p:nvPr/>
        </p:nvCxnSpPr>
        <p:spPr>
          <a:xfrm>
            <a:off x="5699033" y="1186268"/>
            <a:ext cx="2446853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FCFB50B-7F8A-B040-BB7C-D003121D34A0}"/>
              </a:ext>
            </a:extLst>
          </p:cNvPr>
          <p:cNvSpPr txBox="1"/>
          <p:nvPr/>
        </p:nvSpPr>
        <p:spPr>
          <a:xfrm>
            <a:off x="5277155" y="10239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9C4C16-21A5-1A4E-BCA4-C6BCFF86E6F3}"/>
              </a:ext>
            </a:extLst>
          </p:cNvPr>
          <p:cNvSpPr txBox="1"/>
          <p:nvPr/>
        </p:nvSpPr>
        <p:spPr>
          <a:xfrm>
            <a:off x="5277155" y="50917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D6C7504-02F4-5846-AC26-ED4087915339}"/>
              </a:ext>
            </a:extLst>
          </p:cNvPr>
          <p:cNvSpPr txBox="1"/>
          <p:nvPr/>
        </p:nvSpPr>
        <p:spPr>
          <a:xfrm>
            <a:off x="5277155" y="92462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3C961-B088-AC44-95FD-72F9BE7DFDDF}"/>
              </a:ext>
            </a:extLst>
          </p:cNvPr>
          <p:cNvSpPr txBox="1"/>
          <p:nvPr/>
        </p:nvSpPr>
        <p:spPr>
          <a:xfrm>
            <a:off x="5277155" y="1305626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B520891-3ACE-B04C-BF6D-A8264D733015}"/>
              </a:ext>
            </a:extLst>
          </p:cNvPr>
          <p:cNvCxnSpPr>
            <a:cxnSpLocks/>
          </p:cNvCxnSpPr>
          <p:nvPr/>
        </p:nvCxnSpPr>
        <p:spPr>
          <a:xfrm>
            <a:off x="5699033" y="1996402"/>
            <a:ext cx="2079445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5B5962D-8A81-9045-BB92-372D02BA142E}"/>
              </a:ext>
            </a:extLst>
          </p:cNvPr>
          <p:cNvCxnSpPr>
            <a:cxnSpLocks/>
          </p:cNvCxnSpPr>
          <p:nvPr/>
        </p:nvCxnSpPr>
        <p:spPr>
          <a:xfrm>
            <a:off x="5699030" y="4021738"/>
            <a:ext cx="90929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2806F6D-0B5B-DE41-B723-E6536A2E33FE}"/>
              </a:ext>
            </a:extLst>
          </p:cNvPr>
          <p:cNvCxnSpPr>
            <a:cxnSpLocks/>
          </p:cNvCxnSpPr>
          <p:nvPr/>
        </p:nvCxnSpPr>
        <p:spPr>
          <a:xfrm>
            <a:off x="5699030" y="2401469"/>
            <a:ext cx="190168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1B9BAF3-E870-6B49-875C-ACAF13710F15}"/>
              </a:ext>
            </a:extLst>
          </p:cNvPr>
          <p:cNvCxnSpPr>
            <a:cxnSpLocks/>
          </p:cNvCxnSpPr>
          <p:nvPr/>
        </p:nvCxnSpPr>
        <p:spPr>
          <a:xfrm>
            <a:off x="5699030" y="3616671"/>
            <a:ext cx="1417642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D59B7B-513E-7F41-B716-E658C1D01418}"/>
              </a:ext>
            </a:extLst>
          </p:cNvPr>
          <p:cNvCxnSpPr>
            <a:cxnSpLocks/>
          </p:cNvCxnSpPr>
          <p:nvPr/>
        </p:nvCxnSpPr>
        <p:spPr>
          <a:xfrm>
            <a:off x="5699030" y="3211603"/>
            <a:ext cx="154387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359F618-617C-874B-AD33-71B863600EE4}"/>
              </a:ext>
            </a:extLst>
          </p:cNvPr>
          <p:cNvCxnSpPr>
            <a:cxnSpLocks/>
          </p:cNvCxnSpPr>
          <p:nvPr/>
        </p:nvCxnSpPr>
        <p:spPr>
          <a:xfrm>
            <a:off x="5699030" y="2806536"/>
            <a:ext cx="1785050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C6837CA-ED48-8F47-8DB2-54D14EC1E92E}"/>
              </a:ext>
            </a:extLst>
          </p:cNvPr>
          <p:cNvCxnSpPr>
            <a:cxnSpLocks/>
          </p:cNvCxnSpPr>
          <p:nvPr/>
        </p:nvCxnSpPr>
        <p:spPr>
          <a:xfrm>
            <a:off x="5699030" y="4426808"/>
            <a:ext cx="731166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F53DA6A-9DEB-884E-BB0D-BE36380C6FDF}"/>
              </a:ext>
            </a:extLst>
          </p:cNvPr>
          <p:cNvSpPr txBox="1"/>
          <p:nvPr/>
        </p:nvSpPr>
        <p:spPr>
          <a:xfrm>
            <a:off x="5287053" y="1739210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845AEB-8DED-F648-8B67-2809792BB971}"/>
              </a:ext>
            </a:extLst>
          </p:cNvPr>
          <p:cNvSpPr txBox="1"/>
          <p:nvPr/>
        </p:nvSpPr>
        <p:spPr>
          <a:xfrm>
            <a:off x="5287053" y="21459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6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6DF160-5B40-F74F-BA42-6384A2313878}"/>
              </a:ext>
            </a:extLst>
          </p:cNvPr>
          <p:cNvSpPr txBox="1"/>
          <p:nvPr/>
        </p:nvSpPr>
        <p:spPr>
          <a:xfrm>
            <a:off x="5287053" y="256144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7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F5C0509-1E0C-FB4D-9D7F-EE72A42D62A6}"/>
              </a:ext>
            </a:extLst>
          </p:cNvPr>
          <p:cNvSpPr txBox="1"/>
          <p:nvPr/>
        </p:nvSpPr>
        <p:spPr>
          <a:xfrm>
            <a:off x="5287053" y="2942444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8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25ECC4A-2D76-3C4B-AF50-616960F11551}"/>
              </a:ext>
            </a:extLst>
          </p:cNvPr>
          <p:cNvSpPr txBox="1"/>
          <p:nvPr/>
        </p:nvSpPr>
        <p:spPr>
          <a:xfrm>
            <a:off x="5275180" y="33542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9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177F607-41C9-F748-A7E6-2DE602168EC0}"/>
              </a:ext>
            </a:extLst>
          </p:cNvPr>
          <p:cNvSpPr txBox="1"/>
          <p:nvPr/>
        </p:nvSpPr>
        <p:spPr>
          <a:xfrm>
            <a:off x="5168304" y="4164781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0E2A61-27B2-EE40-BA4F-646C9EBCCDED}"/>
              </a:ext>
            </a:extLst>
          </p:cNvPr>
          <p:cNvSpPr txBox="1"/>
          <p:nvPr/>
        </p:nvSpPr>
        <p:spPr>
          <a:xfrm>
            <a:off x="5132680" y="3748965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F612D6A-C45C-2F48-812A-2B4DE6801DD6}"/>
              </a:ext>
            </a:extLst>
          </p:cNvPr>
          <p:cNvSpPr txBox="1"/>
          <p:nvPr/>
        </p:nvSpPr>
        <p:spPr>
          <a:xfrm>
            <a:off x="5513525" y="4578716"/>
            <a:ext cx="2505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T=total length (bp)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ACFCCC-7035-DB4D-9D49-D0BF1F992629}"/>
              </a:ext>
            </a:extLst>
          </p:cNvPr>
          <p:cNvSpPr txBox="1"/>
          <p:nvPr/>
        </p:nvSpPr>
        <p:spPr>
          <a:xfrm>
            <a:off x="7956110" y="1305626"/>
            <a:ext cx="1063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L50=4</a:t>
            </a:r>
          </a:p>
        </p:txBody>
      </p:sp>
    </p:spTree>
    <p:extLst>
      <p:ext uri="{BB962C8B-B14F-4D97-AF65-F5344CB8AC3E}">
        <p14:creationId xmlns:p14="http://schemas.microsoft.com/office/powerpoint/2010/main" val="18762588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5671" y="190612"/>
            <a:ext cx="4480857" cy="579740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example to determine N50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5671" y="1152331"/>
            <a:ext cx="3773723" cy="67185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3200" dirty="0"/>
              <a:t>assembly: 20 </a:t>
            </a:r>
            <a:r>
              <a:rPr lang="en-US" sz="3200" dirty="0" err="1"/>
              <a:t>contigs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39049" y="2000081"/>
            <a:ext cx="2174826" cy="754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 err="1"/>
              <a:t>contig</a:t>
            </a:r>
            <a:r>
              <a:rPr lang="en-US" sz="3200" dirty="0"/>
              <a:t> N50?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756899"/>
              </p:ext>
            </p:extLst>
          </p:nvPr>
        </p:nvGraphicFramePr>
        <p:xfrm>
          <a:off x="4525264" y="61566"/>
          <a:ext cx="1854200" cy="4978098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ctg_size (kbp)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083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361678"/>
              </p:ext>
            </p:extLst>
          </p:nvPr>
        </p:nvGraphicFramePr>
        <p:xfrm>
          <a:off x="6379463" y="64008"/>
          <a:ext cx="2270761" cy="4747260"/>
        </p:xfrm>
        <a:graphic>
          <a:graphicData uri="http://schemas.openxmlformats.org/drawingml/2006/table">
            <a:tbl>
              <a:tblPr/>
              <a:tblGrid>
                <a:gridCol w="1573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3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53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Accumulated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%ASM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1,130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1,642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2,092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2,452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2,808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3,118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3,319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3,694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3,854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4,004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4,124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4,226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4,321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4,407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4,543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1338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13875" y="2041473"/>
            <a:ext cx="135646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360 </a:t>
            </a:r>
            <a:r>
              <a:rPr lang="en-US" sz="2800" dirty="0" err="1">
                <a:solidFill>
                  <a:srgbClr val="FF0000"/>
                </a:solidFill>
              </a:rPr>
              <a:t>kbp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457253" y="4869656"/>
            <a:ext cx="2133600" cy="273844"/>
          </a:xfrm>
        </p:spPr>
        <p:txBody>
          <a:bodyPr/>
          <a:lstStyle/>
          <a:p>
            <a:fld id="{9DA039C4-C5F2-1743-BB7A-5D831266C61E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0F62A5-0FB7-D031-A729-7A66E8ED709F}"/>
              </a:ext>
            </a:extLst>
          </p:cNvPr>
          <p:cNvSpPr txBox="1"/>
          <p:nvPr/>
        </p:nvSpPr>
        <p:spPr>
          <a:xfrm>
            <a:off x="607538" y="3602461"/>
            <a:ext cx="2619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is the L50?</a:t>
            </a:r>
          </a:p>
        </p:txBody>
      </p:sp>
    </p:spTree>
    <p:extLst>
      <p:ext uri="{BB962C8B-B14F-4D97-AF65-F5344CB8AC3E}">
        <p14:creationId xmlns:p14="http://schemas.microsoft.com/office/powerpoint/2010/main" val="95677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29128"/>
          </a:xfrm>
        </p:spPr>
        <p:txBody>
          <a:bodyPr>
            <a:normAutofit/>
          </a:bodyPr>
          <a:lstStyle/>
          <a:p>
            <a:r>
              <a:rPr lang="en-US" sz="3200" dirty="0"/>
              <a:t>Assembly statistics – NG50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17373" y="3871095"/>
            <a:ext cx="8709254" cy="127240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b="1" i="1" dirty="0">
                <a:solidFill>
                  <a:srgbClr val="17375E"/>
                </a:solidFill>
              </a:rPr>
              <a:t>NG50</a:t>
            </a:r>
            <a:r>
              <a:rPr lang="en-US" dirty="0"/>
              <a:t>: The NG50 statistic is the same as N50 except that it is 50% of the known or estimated genome size. This allows for meaningful comparisons between different assemblies. 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9863" y="773602"/>
            <a:ext cx="870925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/>
              <a:t>Problem of N50: </a:t>
            </a:r>
            <a:r>
              <a:rPr lang="en-US" sz="2400" dirty="0"/>
              <a:t>N50 values of the assemblies with significantly different total assembly space (lengths) are usually not comparable. Even if the same data set is used for the assembly.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811514" y="2051053"/>
            <a:ext cx="1042273" cy="120032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50,000</a:t>
            </a:r>
          </a:p>
          <a:p>
            <a:r>
              <a:rPr lang="en-US" sz="2400" dirty="0"/>
              <a:t>30,000</a:t>
            </a:r>
          </a:p>
          <a:p>
            <a:r>
              <a:rPr lang="en-US" sz="2400" dirty="0"/>
              <a:t>10,000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068814" y="2051053"/>
            <a:ext cx="1042273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400" dirty="0"/>
              <a:t>50,000</a:t>
            </a:r>
          </a:p>
          <a:p>
            <a:r>
              <a:rPr lang="en-US" sz="2400" b="1" dirty="0">
                <a:solidFill>
                  <a:srgbClr val="17375E"/>
                </a:solidFill>
              </a:rPr>
              <a:t>40,000</a:t>
            </a:r>
          </a:p>
          <a:p>
            <a:r>
              <a:rPr lang="en-US" sz="2400" dirty="0"/>
              <a:t>30,000</a:t>
            </a:r>
          </a:p>
          <a:p>
            <a:r>
              <a:rPr lang="en-US" sz="2400" dirty="0"/>
              <a:t>20,000</a:t>
            </a:r>
          </a:p>
          <a:p>
            <a:r>
              <a:rPr lang="en-US" sz="2400" dirty="0"/>
              <a:t>10,000</a:t>
            </a:r>
          </a:p>
        </p:txBody>
      </p:sp>
    </p:spTree>
    <p:extLst>
      <p:ext uri="{BB962C8B-B14F-4D97-AF65-F5344CB8AC3E}">
        <p14:creationId xmlns:p14="http://schemas.microsoft.com/office/powerpoint/2010/main" val="2690540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337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An example to determine N50 and NG50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48706" y="1384152"/>
            <a:ext cx="3796196" cy="1107615"/>
          </a:xfrm>
        </p:spPr>
        <p:txBody>
          <a:bodyPr>
            <a:noAutofit/>
          </a:bodyPr>
          <a:lstStyle/>
          <a:p>
            <a:r>
              <a:rPr lang="en-US" sz="2800" dirty="0"/>
              <a:t>Genome size: 5 </a:t>
            </a:r>
            <a:r>
              <a:rPr lang="en-US" sz="2800" dirty="0" err="1"/>
              <a:t>Mbp</a:t>
            </a:r>
            <a:endParaRPr lang="en-US" sz="2800" dirty="0"/>
          </a:p>
          <a:p>
            <a:r>
              <a:rPr lang="en-US" sz="2800" dirty="0"/>
              <a:t>20 </a:t>
            </a:r>
            <a:r>
              <a:rPr lang="en-US" sz="2800" dirty="0" err="1"/>
              <a:t>contigs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1319" y="2967139"/>
            <a:ext cx="3470081" cy="13181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 err="1"/>
              <a:t>contig</a:t>
            </a:r>
            <a:r>
              <a:rPr lang="en-US" sz="2800" dirty="0"/>
              <a:t> N50        360 </a:t>
            </a:r>
            <a:r>
              <a:rPr lang="en-US" sz="2800" dirty="0" err="1"/>
              <a:t>bp</a:t>
            </a:r>
            <a:endParaRPr lang="en-US" sz="2800" dirty="0"/>
          </a:p>
          <a:p>
            <a:pPr>
              <a:lnSpc>
                <a:spcPct val="150000"/>
              </a:lnSpc>
            </a:pPr>
            <a:r>
              <a:rPr lang="en-US" sz="2800" dirty="0" err="1"/>
              <a:t>contig</a:t>
            </a:r>
            <a:r>
              <a:rPr lang="en-US" sz="2800" dirty="0"/>
              <a:t> NG50?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6045627"/>
              </p:ext>
            </p:extLst>
          </p:nvPr>
        </p:nvGraphicFramePr>
        <p:xfrm>
          <a:off x="4149344" y="793212"/>
          <a:ext cx="1854200" cy="4302760"/>
        </p:xfrm>
        <a:graphic>
          <a:graphicData uri="http://schemas.openxmlformats.org/drawingml/2006/table">
            <a:tbl>
              <a:tblPr/>
              <a:tblGrid>
                <a:gridCol w="825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ctg_ID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ctg_size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898123"/>
              </p:ext>
            </p:extLst>
          </p:nvPr>
        </p:nvGraphicFramePr>
        <p:xfrm>
          <a:off x="6003544" y="612971"/>
          <a:ext cx="2286000" cy="4290060"/>
        </p:xfrm>
        <a:graphic>
          <a:graphicData uri="http://schemas.openxmlformats.org/drawingml/2006/table">
            <a:tbl>
              <a:tblPr/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0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88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Accumulated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ASM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genome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1,130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1,642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2,092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2,452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2,808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3,118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3,319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3,694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3,854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4,004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4,124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4,226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4,321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4,407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4,543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21751" y="3649856"/>
            <a:ext cx="1356462" cy="6718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rgbClr val="FF0000"/>
                </a:solidFill>
              </a:rPr>
              <a:t>356 </a:t>
            </a:r>
            <a:r>
              <a:rPr lang="en-US" sz="2800" dirty="0" err="1">
                <a:solidFill>
                  <a:srgbClr val="FF0000"/>
                </a:solidFill>
              </a:rPr>
              <a:t>kbp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6865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Software for short-read assemblies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37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6840375"/>
              </p:ext>
            </p:extLst>
          </p:nvPr>
        </p:nvGraphicFramePr>
        <p:xfrm>
          <a:off x="830561" y="1008793"/>
          <a:ext cx="7353319" cy="3576282"/>
        </p:xfrm>
        <a:graphic>
          <a:graphicData uri="http://schemas.openxmlformats.org/drawingml/2006/table">
            <a:tbl>
              <a:tblPr/>
              <a:tblGrid>
                <a:gridCol w="2443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94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893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Velvet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Original de </a:t>
                      </a:r>
                      <a:r>
                        <a:rPr lang="en-US" sz="1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assembler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327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SOAPdenovo</a:t>
                      </a:r>
                      <a:endParaRPr lang="en-US" sz="16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 Bruijn graph assembler with error-correction step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286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Meraculous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Hybrid k-</a:t>
                      </a:r>
                      <a:r>
                        <a:rPr lang="en-US" sz="1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</a:t>
                      </a: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/read-based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5352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ALLPATHS-LG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</a:t>
                      </a:r>
                      <a:r>
                        <a:rPr lang="en-US" sz="1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unipath</a:t>
                      </a: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to collapse repeats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680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SGA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string graphs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6598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ABySS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Represents de </a:t>
                      </a:r>
                      <a:r>
                        <a:rPr lang="en-US" sz="16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with a Bloom filter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981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DISCOVAR de novo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Requires 250-bp PCR-free reads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9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Supernova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Assembles 10× linked reads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937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96DB88E7-EB99-2C49-AA32-1CB41BF4E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1F3F59B-2245-9B44-85F2-D4D23814A96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E61A073C-8477-AB41-AD6D-91AE4CB7C2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291" y="785921"/>
            <a:ext cx="7338767" cy="2978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1F89EF1B-48B9-B34B-9815-E82949C70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3757414"/>
            <a:ext cx="868680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PacBio has solved </a:t>
            </a:r>
            <a:r>
              <a:rPr lang="en-US" altLang="en-US" sz="2400" i="1" dirty="0">
                <a:latin typeface="+mn-lt"/>
              </a:rPr>
              <a:t>de novo </a:t>
            </a:r>
            <a:r>
              <a:rPr lang="en-US" altLang="en-US" sz="2400" dirty="0">
                <a:latin typeface="+mn-lt"/>
              </a:rPr>
              <a:t>assemblies of most bacterial genomes and it will solve assemblies of small “simple” genomes (e.g., &lt;500 </a:t>
            </a:r>
            <a:r>
              <a:rPr lang="en-US" altLang="en-US" sz="2400" dirty="0" err="1">
                <a:latin typeface="+mn-lt"/>
              </a:rPr>
              <a:t>Mbp</a:t>
            </a:r>
            <a:r>
              <a:rPr lang="en-US" altLang="en-US" sz="2400" dirty="0">
                <a:latin typeface="+mn-lt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DF43B44C-6F55-4D4A-A815-3AC6BDB1940B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altLang="en-US" sz="3200" dirty="0">
                <a:ea typeface="ＭＳ Ｐゴシック" panose="020B0600070205080204" pitchFamily="34" charset="-128"/>
              </a:rPr>
              <a:t>PacBio (raw) for genome assembly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E9D88D-7F93-CA46-CA81-4BD371113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39</a:t>
            </a:fld>
            <a:endParaRPr lang="en-US"/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CC4F394B-8921-89F8-95F4-169570A8A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87" y="1593796"/>
            <a:ext cx="8675831" cy="23270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3E833FF-3F38-C0BD-42D7-2916D7C35C91}"/>
              </a:ext>
            </a:extLst>
          </p:cNvPr>
          <p:cNvSpPr txBox="1">
            <a:spLocks/>
          </p:cNvSpPr>
          <p:nvPr/>
        </p:nvSpPr>
        <p:spPr>
          <a:xfrm>
            <a:off x="532614" y="233059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200" dirty="0">
                <a:ea typeface="ＭＳ Ｐゴシック" panose="020B0600070205080204" pitchFamily="34" charset="-128"/>
              </a:rPr>
              <a:t>Nanopore long reads for genome assembly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4143AA-2866-062D-4F17-D0236A6129ED}"/>
              </a:ext>
            </a:extLst>
          </p:cNvPr>
          <p:cNvSpPr txBox="1"/>
          <p:nvPr/>
        </p:nvSpPr>
        <p:spPr>
          <a:xfrm>
            <a:off x="685803" y="4508565"/>
            <a:ext cx="4146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nanoporetech.com</a:t>
            </a:r>
            <a:r>
              <a:rPr lang="en-US" sz="1200" dirty="0"/>
              <a:t>/applications/investigation/assembly</a:t>
            </a:r>
          </a:p>
        </p:txBody>
      </p:sp>
    </p:spTree>
    <p:extLst>
      <p:ext uri="{BB962C8B-B14F-4D97-AF65-F5344CB8AC3E}">
        <p14:creationId xmlns:p14="http://schemas.microsoft.com/office/powerpoint/2010/main" val="1056993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Complexity of genome assembly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524090" y="1160889"/>
            <a:ext cx="4479229" cy="2938467"/>
            <a:chOff x="4524087" y="2018136"/>
            <a:chExt cx="4479229" cy="29384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087" y="2018136"/>
              <a:ext cx="4412113" cy="293846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842384" y="4710382"/>
              <a:ext cx="11609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/>
                <a:t>criticalmiami.com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863667"/>
            <a:ext cx="3360522" cy="3375201"/>
            <a:chOff x="457200" y="1720914"/>
            <a:chExt cx="3360522" cy="3375201"/>
          </a:xfrm>
        </p:grpSpPr>
        <p:pic>
          <p:nvPicPr>
            <p:cNvPr id="8" name="Picture 7" descr="Screen Shot 2015-04-16 at 2.52.3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20914"/>
              <a:ext cx="3360522" cy="33746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18253" y="4849894"/>
              <a:ext cx="1069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/>
                <a:t>dreamstime.com</a:t>
              </a:r>
              <a:endParaRPr lang="en-US" sz="1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02899" y="4238868"/>
            <a:ext cx="423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radley Hand Bold"/>
                <a:cs typeface="Bradley Hand Bold"/>
              </a:rPr>
              <a:t>Algorithm</a:t>
            </a:r>
            <a:r>
              <a:rPr lang="en-US" sz="2400" dirty="0">
                <a:latin typeface="Bradley Hand Bold"/>
                <a:cs typeface="Bradley Hand Bold"/>
              </a:rPr>
              <a:t> Can Solve 10, 000 Piece Jigsaw in 24 Hours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99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Long-read assemblers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40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42ED4DDD-2C02-B090-FDFA-61F9C9B190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65" y="1063975"/>
            <a:ext cx="8928670" cy="301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486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70D1A-6E37-8C4E-874E-8B87F0811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Canu</a:t>
            </a:r>
            <a:r>
              <a:rPr lang="en-US" sz="3200" dirty="0"/>
              <a:t> - read correction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748EB-977B-5D41-A472-0EE61E4C7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41</a:t>
            </a:fld>
            <a:endParaRPr lang="en-US"/>
          </a:p>
        </p:txBody>
      </p:sp>
      <p:pic>
        <p:nvPicPr>
          <p:cNvPr id="6" name="Picture 5" descr="Diagram, schematic&#10;&#10;Description automatically generated">
            <a:extLst>
              <a:ext uri="{FF2B5EF4-FFF2-40B4-BE49-F238E27FC236}">
                <a16:creationId xmlns:a16="http://schemas.microsoft.com/office/drawing/2014/main" id="{F5D5C8B8-6EF6-3440-AAAA-18A82CFD5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5362"/>
            <a:ext cx="8049534" cy="2967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FE0405-57FF-1C4E-BC40-598828049083}"/>
              </a:ext>
            </a:extLst>
          </p:cNvPr>
          <p:cNvSpPr txBox="1"/>
          <p:nvPr/>
        </p:nvSpPr>
        <p:spPr>
          <a:xfrm>
            <a:off x="330956" y="4332803"/>
            <a:ext cx="4958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Koren</a:t>
            </a:r>
            <a:r>
              <a:rPr lang="en-US" dirty="0"/>
              <a:t> et al., Genome Research, 27:722–736 (2017)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04F308-631E-BD2B-0E90-1280406AFDB0}"/>
              </a:ext>
            </a:extLst>
          </p:cNvPr>
          <p:cNvCxnSpPr/>
          <p:nvPr/>
        </p:nvCxnSpPr>
        <p:spPr>
          <a:xfrm>
            <a:off x="532127" y="1755549"/>
            <a:ext cx="1372743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310B995-B5DA-0CCF-FACD-2348BD75AEAE}"/>
              </a:ext>
            </a:extLst>
          </p:cNvPr>
          <p:cNvCxnSpPr>
            <a:cxnSpLocks/>
          </p:cNvCxnSpPr>
          <p:nvPr/>
        </p:nvCxnSpPr>
        <p:spPr>
          <a:xfrm>
            <a:off x="7393520" y="3716739"/>
            <a:ext cx="1040296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1422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028EC-8A6D-664E-BDCA-AAF6BE5B7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5228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 err="1"/>
              <a:t>Canu</a:t>
            </a:r>
            <a:r>
              <a:rPr lang="en-US" sz="3200" dirty="0"/>
              <a:t> - read trimming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1358-781C-7B49-B12C-8F9399CAE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42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7DCFFF06-7386-C341-AEB0-DCFB785C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315952"/>
            <a:ext cx="8433487" cy="2999539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7826F6F-109A-0468-D5EA-1A5ACB485B5E}"/>
              </a:ext>
            </a:extLst>
          </p:cNvPr>
          <p:cNvCxnSpPr>
            <a:cxnSpLocks/>
          </p:cNvCxnSpPr>
          <p:nvPr/>
        </p:nvCxnSpPr>
        <p:spPr>
          <a:xfrm>
            <a:off x="5259972" y="1816599"/>
            <a:ext cx="1372743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39E104-0CE9-8100-6CEF-23F94AD05348}"/>
              </a:ext>
            </a:extLst>
          </p:cNvPr>
          <p:cNvCxnSpPr>
            <a:cxnSpLocks/>
          </p:cNvCxnSpPr>
          <p:nvPr/>
        </p:nvCxnSpPr>
        <p:spPr>
          <a:xfrm>
            <a:off x="5259972" y="2864875"/>
            <a:ext cx="1372743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6822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BBBE-1AF0-BD4A-B82F-C09770BA0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645" y="0"/>
            <a:ext cx="8229600" cy="677589"/>
          </a:xfrm>
        </p:spPr>
        <p:txBody>
          <a:bodyPr>
            <a:normAutofit/>
          </a:bodyPr>
          <a:lstStyle/>
          <a:p>
            <a:r>
              <a:rPr lang="en-US" sz="3200" dirty="0" err="1"/>
              <a:t>Canu</a:t>
            </a:r>
            <a:r>
              <a:rPr lang="en-US" sz="3200" dirty="0"/>
              <a:t> - assembly (consensus and contigs)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1DE177-A110-8D49-97B2-9FBC48CC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54598" y="4297838"/>
            <a:ext cx="1513316" cy="224796"/>
          </a:xfrm>
        </p:spPr>
        <p:txBody>
          <a:bodyPr/>
          <a:lstStyle/>
          <a:p>
            <a:fld id="{9DA039C4-C5F2-1743-BB7A-5D831266C61E}" type="slidenum">
              <a:rPr lang="en-US" smtClean="0"/>
              <a:t>43</a:t>
            </a:fld>
            <a:endParaRPr lang="en-US"/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072AFCDE-7163-2A49-9AB1-5501DA54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466" y="833402"/>
            <a:ext cx="6617048" cy="3910074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7545D8-3F4D-AD53-342A-53FD71230ED5}"/>
              </a:ext>
            </a:extLst>
          </p:cNvPr>
          <p:cNvCxnSpPr>
            <a:cxnSpLocks/>
          </p:cNvCxnSpPr>
          <p:nvPr/>
        </p:nvCxnSpPr>
        <p:spPr>
          <a:xfrm>
            <a:off x="6667839" y="4725624"/>
            <a:ext cx="756657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1D5B6FF-2838-E961-FB57-4C949E2C8575}"/>
              </a:ext>
            </a:extLst>
          </p:cNvPr>
          <p:cNvCxnSpPr>
            <a:cxnSpLocks/>
          </p:cNvCxnSpPr>
          <p:nvPr/>
        </p:nvCxnSpPr>
        <p:spPr>
          <a:xfrm>
            <a:off x="6667839" y="4207653"/>
            <a:ext cx="756657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E8FD2E-6FA5-E48D-176B-C0143067767B}"/>
              </a:ext>
            </a:extLst>
          </p:cNvPr>
          <p:cNvCxnSpPr>
            <a:cxnSpLocks/>
          </p:cNvCxnSpPr>
          <p:nvPr/>
        </p:nvCxnSpPr>
        <p:spPr>
          <a:xfrm>
            <a:off x="6667839" y="3668268"/>
            <a:ext cx="756657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F5D6C68-AC98-4C8D-E30D-14CBD0CD7F6F}"/>
              </a:ext>
            </a:extLst>
          </p:cNvPr>
          <p:cNvCxnSpPr>
            <a:cxnSpLocks/>
          </p:cNvCxnSpPr>
          <p:nvPr/>
        </p:nvCxnSpPr>
        <p:spPr>
          <a:xfrm>
            <a:off x="4572000" y="3957492"/>
            <a:ext cx="1212533" cy="0"/>
          </a:xfrm>
          <a:prstGeom prst="line">
            <a:avLst/>
          </a:prstGeom>
          <a:ln w="57150"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1079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8F32F-2975-5449-AE2B-FC614BA11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Contig polishing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18F0E-B9FA-3F4C-A0AB-3DB957138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44</a:t>
            </a:fld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91FD3502-5B75-3545-A0AE-D63C4806B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682251"/>
              </p:ext>
            </p:extLst>
          </p:nvPr>
        </p:nvGraphicFramePr>
        <p:xfrm>
          <a:off x="276102" y="1085929"/>
          <a:ext cx="8591795" cy="2574085"/>
        </p:xfrm>
        <a:graphic>
          <a:graphicData uri="http://schemas.openxmlformats.org/drawingml/2006/table">
            <a:tbl>
              <a:tblPr/>
              <a:tblGrid>
                <a:gridCol w="1916589">
                  <a:extLst>
                    <a:ext uri="{9D8B030D-6E8A-4147-A177-3AD203B41FA5}">
                      <a16:colId xmlns:a16="http://schemas.microsoft.com/office/drawing/2014/main" val="2185940590"/>
                    </a:ext>
                  </a:extLst>
                </a:gridCol>
                <a:gridCol w="6675206">
                  <a:extLst>
                    <a:ext uri="{9D8B030D-6E8A-4147-A177-3AD203B41FA5}">
                      <a16:colId xmlns:a16="http://schemas.microsoft.com/office/drawing/2014/main" val="2514237408"/>
                    </a:ext>
                  </a:extLst>
                </a:gridCol>
              </a:tblGrid>
              <a:tr h="45352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Software</a:t>
                      </a:r>
                    </a:p>
                  </a:txBody>
                  <a:tcPr marR="10123" marT="1012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Description</a:t>
                      </a:r>
                    </a:p>
                  </a:txBody>
                  <a:tcPr marR="10123" marT="10123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4449298"/>
                  </a:ext>
                </a:extLst>
              </a:tr>
              <a:tr h="106638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Arrow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with </a:t>
                      </a:r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PacBio</a:t>
                      </a:r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long-read alignments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0611876"/>
                  </a:ext>
                </a:extLst>
              </a:tr>
              <a:tr h="105417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Nanopolish</a:t>
                      </a:r>
                      <a:endParaRPr lang="en-US" sz="2800" b="0" i="0" u="none" strike="noStrike" dirty="0">
                        <a:solidFill>
                          <a:srgbClr val="333333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using voltage (raw) </a:t>
                      </a:r>
                      <a:r>
                        <a:rPr lang="en-US" sz="28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Nanopore</a:t>
                      </a:r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 data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101454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E63438E-38C1-B042-BB04-A7C2214272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0829475"/>
              </p:ext>
            </p:extLst>
          </p:nvPr>
        </p:nvGraphicFramePr>
        <p:xfrm>
          <a:off x="276102" y="3888675"/>
          <a:ext cx="8591795" cy="609807"/>
        </p:xfrm>
        <a:graphic>
          <a:graphicData uri="http://schemas.openxmlformats.org/drawingml/2006/table">
            <a:tbl>
              <a:tblPr/>
              <a:tblGrid>
                <a:gridCol w="1916589">
                  <a:extLst>
                    <a:ext uri="{9D8B030D-6E8A-4147-A177-3AD203B41FA5}">
                      <a16:colId xmlns:a16="http://schemas.microsoft.com/office/drawing/2014/main" val="345666448"/>
                    </a:ext>
                  </a:extLst>
                </a:gridCol>
                <a:gridCol w="6675206">
                  <a:extLst>
                    <a:ext uri="{9D8B030D-6E8A-4147-A177-3AD203B41FA5}">
                      <a16:colId xmlns:a16="http://schemas.microsoft.com/office/drawing/2014/main" val="2862623483"/>
                    </a:ext>
                  </a:extLst>
                </a:gridCol>
              </a:tblGrid>
              <a:tr h="609807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Pilon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333333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Assembly error correction using Illumina data</a:t>
                      </a:r>
                    </a:p>
                  </a:txBody>
                  <a:tcPr marR="10123" marT="80980" marB="8098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981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271273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718A88-CDB8-C64B-94F8-0C852DD57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meets long HiFi PacBio reads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73ABBE-5C63-E546-A251-3B67262BF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2E9617-4795-CD4F-AE0D-1D90E2A4FEC3}"/>
              </a:ext>
            </a:extLst>
          </p:cNvPr>
          <p:cNvSpPr txBox="1"/>
          <p:nvPr/>
        </p:nvSpPr>
        <p:spPr>
          <a:xfrm>
            <a:off x="4653854" y="955693"/>
            <a:ext cx="34451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Assembly with </a:t>
            </a:r>
            <a:r>
              <a:rPr lang="en-US" sz="2800" dirty="0" err="1"/>
              <a:t>hifiasm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87A53-8B16-0945-A557-843612C18D99}"/>
              </a:ext>
            </a:extLst>
          </p:cNvPr>
          <p:cNvSpPr txBox="1"/>
          <p:nvPr/>
        </p:nvSpPr>
        <p:spPr>
          <a:xfrm>
            <a:off x="4461721" y="4595717"/>
            <a:ext cx="379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/chhylp123/</a:t>
            </a:r>
            <a:r>
              <a:rPr lang="en-US" dirty="0" err="1"/>
              <a:t>hifiasm</a:t>
            </a:r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07217E-0131-464E-B4BE-6AD5B6FDBC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512384"/>
              </p:ext>
            </p:extLst>
          </p:nvPr>
        </p:nvGraphicFramePr>
        <p:xfrm>
          <a:off x="4461721" y="1544695"/>
          <a:ext cx="3708400" cy="29692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29805">
                  <a:extLst>
                    <a:ext uri="{9D8B030D-6E8A-4147-A177-3AD203B41FA5}">
                      <a16:colId xmlns:a16="http://schemas.microsoft.com/office/drawing/2014/main" val="825083160"/>
                    </a:ext>
                  </a:extLst>
                </a:gridCol>
                <a:gridCol w="1194295">
                  <a:extLst>
                    <a:ext uri="{9D8B030D-6E8A-4147-A177-3AD203B41FA5}">
                      <a16:colId xmlns:a16="http://schemas.microsoft.com/office/drawing/2014/main" val="2162541788"/>
                    </a:ext>
                  </a:extLst>
                </a:gridCol>
                <a:gridCol w="1384300">
                  <a:extLst>
                    <a:ext uri="{9D8B030D-6E8A-4147-A177-3AD203B41FA5}">
                      <a16:colId xmlns:a16="http://schemas.microsoft.com/office/drawing/2014/main" val="2662076972"/>
                    </a:ext>
                  </a:extLst>
                </a:gridCol>
              </a:tblGrid>
              <a:tr h="6578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Dataset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  <a:hlinkClick r:id="rId2"/>
                        </a:rPr>
                        <a:t>Maize (B73)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  <a:hlinkClick r:id="rId3"/>
                        </a:rPr>
                        <a:t>Human (CHM13)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 Light" panose="020F0302020204030204" pitchFamily="34" charset="0"/>
                        <a:cs typeface="Calibri Light" panose="020F030202020403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45202321"/>
                  </a:ext>
                </a:extLst>
              </a:tr>
              <a:tr h="46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Size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2.2Gb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solidFill>
                            <a:schemeClr val="tx1"/>
                          </a:solidFill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3.1Gb</a:t>
                      </a:r>
                      <a:endParaRPr lang="en-US" sz="2400" b="0" i="0" dirty="0">
                        <a:solidFill>
                          <a:schemeClr val="tx1"/>
                        </a:solidFill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07121174"/>
                  </a:ext>
                </a:extLst>
              </a:tr>
              <a:tr h="46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Coverage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×22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×32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79646197"/>
                  </a:ext>
                </a:extLst>
              </a:tr>
              <a:tr h="46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CPU time</a:t>
                      </a:r>
                      <a:endParaRPr lang="en-US" sz="2400" b="0" i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203.2h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310.7h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79855146"/>
                  </a:ext>
                </a:extLst>
              </a:tr>
              <a:tr h="46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RAM</a:t>
                      </a:r>
                      <a:endParaRPr lang="en-US" sz="2400" b="0" i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68G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114G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97612480"/>
                  </a:ext>
                </a:extLst>
              </a:tr>
              <a:tr h="462267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N50</a:t>
                      </a:r>
                      <a:endParaRPr lang="en-US" sz="2400" b="0" i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36.7Mb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400" b="0" i="0" baseline="-25000" dirty="0">
                          <a:effectLst/>
                          <a:latin typeface="Calibri Light" panose="020F0302020204030204" pitchFamily="34" charset="0"/>
                          <a:cs typeface="Calibri Light" panose="020F0302020204030204" pitchFamily="34" charset="0"/>
                        </a:rPr>
                        <a:t>88.9Mb</a:t>
                      </a:r>
                      <a:endParaRPr lang="en-US" sz="2400" b="0" i="0" dirty="0">
                        <a:effectLst/>
                        <a:latin typeface="Calibri Light" panose="020F0302020204030204" pitchFamily="34" charset="0"/>
                        <a:ea typeface="DengXian" panose="02010600030101010101" pitchFamily="2" charset="-122"/>
                        <a:cs typeface="Calibri Light" panose="020F030202020403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01251770"/>
                  </a:ext>
                </a:extLst>
              </a:tr>
            </a:tbl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361CD2A4-88F4-B54A-9854-11870EFFC9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030" y="4779623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D39E8A09-D187-0442-AE9C-CCE901F34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976497"/>
            <a:ext cx="2222014" cy="3765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7279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Assemblies are hypotheses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6100" y="1242977"/>
            <a:ext cx="8229600" cy="2717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... there will always be </a:t>
            </a:r>
            <a:r>
              <a:rPr lang="en-US" sz="2800" b="1" i="1" dirty="0"/>
              <a:t>some degree of errors </a:t>
            </a:r>
            <a:r>
              <a:rPr lang="en-US" sz="2800" dirty="0"/>
              <a:t>in the characterized genome sequence, both on the level of individual nucleotides and in the ordering of sequence blocks. ..., every genome assembly is the result of a series of assembly heuristics and should accordingly be treated as </a:t>
            </a:r>
            <a:r>
              <a:rPr lang="en-US" sz="2800" b="1" dirty="0"/>
              <a:t>a working hypothesis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7200" y="4417458"/>
            <a:ext cx="2597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Evolutionary Conservation, 7:1026-1042, 2014</a:t>
            </a:r>
          </a:p>
        </p:txBody>
      </p:sp>
    </p:spTree>
    <p:extLst>
      <p:ext uri="{BB962C8B-B14F-4D97-AF65-F5344CB8AC3E}">
        <p14:creationId xmlns:p14="http://schemas.microsoft.com/office/powerpoint/2010/main" val="4223328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evaluation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785720"/>
            <a:ext cx="8229600" cy="415180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No. of </a:t>
            </a:r>
            <a:r>
              <a:rPr lang="en-US" dirty="0" err="1"/>
              <a:t>contigs</a:t>
            </a:r>
            <a:r>
              <a:rPr lang="en-US" dirty="0"/>
              <a:t>: the total number of </a:t>
            </a:r>
            <a:r>
              <a:rPr lang="en-US" dirty="0" err="1"/>
              <a:t>contigs</a:t>
            </a:r>
            <a:r>
              <a:rPr lang="en-US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Largest </a:t>
            </a:r>
            <a:r>
              <a:rPr lang="en-US" dirty="0" err="1"/>
              <a:t>contig</a:t>
            </a:r>
            <a:r>
              <a:rPr lang="en-US" dirty="0"/>
              <a:t>: the length of the largest </a:t>
            </a:r>
            <a:r>
              <a:rPr lang="en-US" dirty="0" err="1"/>
              <a:t>contig</a:t>
            </a:r>
            <a:r>
              <a:rPr lang="en-US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Total length: total assembly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/>
              <a:t>Nxx</a:t>
            </a:r>
            <a:r>
              <a:rPr lang="en-US" dirty="0"/>
              <a:t> (N50), </a:t>
            </a:r>
            <a:r>
              <a:rPr lang="en-US" dirty="0" err="1"/>
              <a:t>NGxx</a:t>
            </a:r>
            <a:r>
              <a:rPr lang="en-US" dirty="0"/>
              <a:t> (NG50)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 reference genome, No. of </a:t>
            </a:r>
            <a:r>
              <a:rPr lang="en-US" dirty="0" err="1"/>
              <a:t>misassemblies</a:t>
            </a:r>
            <a:r>
              <a:rPr lang="en-US" dirty="0"/>
              <a:t>, No. INDEL per 100 </a:t>
            </a:r>
            <a:r>
              <a:rPr lang="en-US" dirty="0" err="1"/>
              <a:t>kbp</a:t>
            </a:r>
            <a:r>
              <a:rPr lang="en-US" dirty="0"/>
              <a:t>, and No. of mismatches per 100 </a:t>
            </a:r>
            <a:r>
              <a:rPr lang="en-US" dirty="0" err="1"/>
              <a:t>kbp</a:t>
            </a:r>
            <a:r>
              <a:rPr lang="en-US" dirty="0"/>
              <a:t> are reported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Evaluation with BUSCO (Benchmarking Universal Single-Copy Orthologs)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897156" y="4650843"/>
            <a:ext cx="2858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Gurevich</a:t>
            </a:r>
            <a:r>
              <a:rPr lang="en-US" sz="1000" dirty="0"/>
              <a:t> et al., 2013 Bioinformatics 29</a:t>
            </a:r>
            <a:r>
              <a:rPr lang="en-US" sz="1000" b="1" dirty="0"/>
              <a:t>:</a:t>
            </a:r>
            <a:r>
              <a:rPr lang="en-US" sz="1000" dirty="0"/>
              <a:t> 1072-1075.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67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58" y="842684"/>
            <a:ext cx="8193242" cy="41006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Genome assembly: concept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Assembly algorithms: OLC/De 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Bruijn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graph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Error correction (</a:t>
            </a:r>
            <a:r>
              <a:rPr lang="en-US" dirty="0" err="1">
                <a:solidFill>
                  <a:schemeClr val="bg1">
                    <a:lumMod val="85000"/>
                  </a:schemeClr>
                </a:solidFill>
              </a:rPr>
              <a:t>Kmer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 counts)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Assembly strategy to cope with the repeat problem</a:t>
            </a: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(mate-pair reads, long reads, others)</a:t>
            </a:r>
          </a:p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Assembly evaluation (N50, comparison to a reference genome)</a:t>
            </a:r>
          </a:p>
          <a:p>
            <a:r>
              <a:rPr lang="en-US" dirty="0"/>
              <a:t>Case study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32179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461" y="-21520"/>
            <a:ext cx="8229600" cy="987067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Maize genome assembly with Nanopore sequencing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248" y="2847574"/>
            <a:ext cx="2849218" cy="22923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311" y="1634473"/>
            <a:ext cx="2430121" cy="1059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40175" y="1202485"/>
            <a:ext cx="16081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Nanopore</a:t>
            </a:r>
            <a:endParaRPr lang="en-US" dirty="0"/>
          </a:p>
          <a:p>
            <a:r>
              <a:rPr lang="en-US" dirty="0" err="1"/>
              <a:t>MinION</a:t>
            </a:r>
            <a:r>
              <a:rPr lang="en-US" dirty="0"/>
              <a:t> (N=</a:t>
            </a:r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31</a:t>
            </a:r>
            <a:r>
              <a:rPr lang="en-US" dirty="0"/>
              <a:t>)</a:t>
            </a:r>
          </a:p>
        </p:txBody>
      </p:sp>
      <p:pic>
        <p:nvPicPr>
          <p:cNvPr id="7" name="Picture 6" descr="Screenshot 2018-11-21 23.29.41.png">
            <a:extLst>
              <a:ext uri="{FF2B5EF4-FFF2-40B4-BE49-F238E27FC236}">
                <a16:creationId xmlns:a16="http://schemas.microsoft.com/office/drawing/2014/main" id="{4EDEE0D6-4732-FB4E-BF21-E219E9875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670" y="1013593"/>
            <a:ext cx="3187922" cy="1655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6EAC748-F841-F148-AA0A-4E6CE442D5C1}"/>
              </a:ext>
            </a:extLst>
          </p:cNvPr>
          <p:cNvSpPr txBox="1"/>
          <p:nvPr/>
        </p:nvSpPr>
        <p:spPr>
          <a:xfrm>
            <a:off x="5853596" y="1325597"/>
            <a:ext cx="31563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Output: 6-13 Gb per </a:t>
            </a:r>
            <a:r>
              <a:rPr lang="en-US" sz="2000" dirty="0" err="1"/>
              <a:t>flowcell</a:t>
            </a:r>
            <a:endParaRPr lang="en-US" sz="2000" dirty="0"/>
          </a:p>
          <a:p>
            <a:r>
              <a:rPr lang="en-US" sz="2000" dirty="0"/>
              <a:t>error rate: ~10%</a:t>
            </a:r>
          </a:p>
        </p:txBody>
      </p:sp>
      <p:pic>
        <p:nvPicPr>
          <p:cNvPr id="10" name="Picture 9" descr="A188WGS.pdf">
            <a:extLst>
              <a:ext uri="{FF2B5EF4-FFF2-40B4-BE49-F238E27FC236}">
                <a16:creationId xmlns:a16="http://schemas.microsoft.com/office/drawing/2014/main" id="{E0EF1AED-FBB9-C347-B460-ED6716B1C3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468" y="2673443"/>
            <a:ext cx="2732327" cy="23723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67E1C0E-45D2-9348-A479-61EAE84C419D}"/>
              </a:ext>
            </a:extLst>
          </p:cNvPr>
          <p:cNvSpPr txBox="1"/>
          <p:nvPr/>
        </p:nvSpPr>
        <p:spPr>
          <a:xfrm>
            <a:off x="2530371" y="2307867"/>
            <a:ext cx="1099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FLO-MIN106</a:t>
            </a:r>
          </a:p>
          <a:p>
            <a:r>
              <a:rPr lang="en-US" sz="1400" dirty="0"/>
              <a:t>SQK-LSK109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742FBE-C5B3-4343-A575-33A251262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8A801F-4B9E-BF49-8EA3-71A3225FF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23" y="542568"/>
            <a:ext cx="799282" cy="799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AD0D2-E17F-9F42-9C38-5588F9DCBCDF}"/>
              </a:ext>
            </a:extLst>
          </p:cNvPr>
          <p:cNvSpPr txBox="1"/>
          <p:nvPr/>
        </p:nvSpPr>
        <p:spPr>
          <a:xfrm>
            <a:off x="39524" y="1371763"/>
            <a:ext cx="10034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Guifang</a:t>
            </a:r>
            <a:r>
              <a:rPr lang="en-US" sz="1400" dirty="0"/>
              <a:t> Lin</a:t>
            </a:r>
          </a:p>
        </p:txBody>
      </p:sp>
    </p:spTree>
    <p:extLst>
      <p:ext uri="{BB962C8B-B14F-4D97-AF65-F5344CB8AC3E}">
        <p14:creationId xmlns:p14="http://schemas.microsoft.com/office/powerpoint/2010/main" val="3913244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102392"/>
            <a:ext cx="8229600" cy="603254"/>
          </a:xfrm>
        </p:spPr>
        <p:txBody>
          <a:bodyPr/>
          <a:lstStyle/>
          <a:p>
            <a:r>
              <a:rPr lang="en-US" dirty="0"/>
              <a:t>Genome assembly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646761" y="767578"/>
            <a:ext cx="5562178" cy="1223398"/>
            <a:chOff x="906919" y="4058819"/>
            <a:chExt cx="5562178" cy="197184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2294705" y="821636"/>
            <a:ext cx="5562178" cy="1368806"/>
            <a:chOff x="906919" y="4058819"/>
            <a:chExt cx="5562178" cy="1971845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/>
          <p:cNvGrpSpPr/>
          <p:nvPr/>
        </p:nvGrpSpPr>
        <p:grpSpPr>
          <a:xfrm>
            <a:off x="2009796" y="834888"/>
            <a:ext cx="5562178" cy="1468288"/>
            <a:chOff x="1853932" y="3649937"/>
            <a:chExt cx="5562178" cy="1971845"/>
          </a:xfrm>
        </p:grpSpPr>
        <p:cxnSp>
          <p:nvCxnSpPr>
            <p:cNvPr id="332" name="Straight Connector 331"/>
            <p:cNvCxnSpPr/>
            <p:nvPr/>
          </p:nvCxnSpPr>
          <p:spPr>
            <a:xfrm>
              <a:off x="19253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077754" y="42697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2311051" y="41418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925304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853932" y="41438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221307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26222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285550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2469754" y="36604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2317304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>
              <a:off x="1973521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2920801" y="43878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>
              <a:off x="2535054" y="42654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744075" y="41225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2858318" y="39894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27054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2311282" y="46059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544579" y="45036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2158832" y="43812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2550832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33830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535537" y="4139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3768834" y="40205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383087" y="3898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3311715" y="40225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3174621" y="36638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40799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3697462" y="3700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>
              <a:off x="2975862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>
              <a:off x="3775087" y="3887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>
              <a:off x="3431304" y="44064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4163651" y="45158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3992837" y="4135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145287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3163218" y="4166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3163218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3769065" y="45016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4002362" y="43993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3616615" y="42770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4008615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20929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2245361" y="52855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2478658" y="51832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2092911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2021539" y="51852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238067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27898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302310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2637361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2484911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2141128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3088408" y="54036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2702661" y="52812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2911682" y="51639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3025925" y="50478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>
              <a:off x="3094661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2478889" y="56217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>
              <a:off x="2712186" y="55195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2326439" y="53971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2718439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35506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3703144" y="5181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936441" y="50790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550694" y="49566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479322" y="50809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>
              <a:off x="3342228" y="47222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42475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>
              <a:off x="3865069" y="47594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3598911" y="45998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942694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598911" y="542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4331258" y="55316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4160444" y="5177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312894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330825" y="52076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3330825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3936672" y="55175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4169969" y="54152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3784222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4176222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2095749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47052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4857706" y="42591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5091003" y="4131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4705256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4633884" y="41333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>
              <a:off x="499302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>
              <a:off x="54021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563545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5249706" y="3649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5097256" y="39813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>
              <a:off x="4753473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5700753" y="437725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>
              <a:off x="5315006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5524027" y="41120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>
              <a:off x="5638270" y="39788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>
              <a:off x="5707006" y="4244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>
              <a:off x="5091234" y="45953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5324531" y="44931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4938784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4483708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61630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6315489" y="4129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6548786" y="40099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4649041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6091667" y="40119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5954573" y="36532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68599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6477414" y="3690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5755814" y="46084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6555039" y="38770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6211256" y="4395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6943603" y="4505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6772789" y="41250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6925239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943170" y="4155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>
              <a:off x="5943170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549017" y="44911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6782314" y="4388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6396567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6788567" y="4255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48728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>
              <a:off x="5025313" y="52749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5258610" y="51727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4872863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4801491" y="51747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>
              <a:off x="516063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55697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580306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>
              <a:off x="5417313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5264863" y="50397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4921080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5868360" y="53930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5482613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5691634" y="51534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5805877" y="50373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>
              <a:off x="5874613" y="5260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5258841" y="56112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>
              <a:off x="5492138" y="55089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5106391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>
              <a:off x="5498391" y="53760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63306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4617794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6716393" y="5068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6330646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>
              <a:off x="6259274" y="50704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>
              <a:off x="6122180" y="47116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>
              <a:off x="70275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>
              <a:off x="6645021" y="47488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>
              <a:off x="6378863" y="45893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>
              <a:off x="6722646" y="49355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>
              <a:off x="6378863" y="54117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7111210" y="55211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6940396" y="51664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7092846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6110777" y="51970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6110777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>
              <a:off x="6716624" y="55069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6949921" y="54046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>
              <a:off x="6564174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6956174" y="52717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4875701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4405479" y="42915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TextBox 26"/>
          <p:cNvSpPr txBox="1">
            <a:spLocks noChangeArrowheads="1"/>
          </p:cNvSpPr>
          <p:nvPr/>
        </p:nvSpPr>
        <p:spPr bwMode="auto">
          <a:xfrm>
            <a:off x="116002" y="767578"/>
            <a:ext cx="1762021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sequencing</a:t>
            </a:r>
          </a:p>
          <a:p>
            <a:pPr eaLnBrk="1" hangingPunct="1"/>
            <a:r>
              <a:rPr lang="en-US" dirty="0"/>
              <a:t>reads</a:t>
            </a:r>
          </a:p>
        </p:txBody>
      </p:sp>
      <p:grpSp>
        <p:nvGrpSpPr>
          <p:cNvPr id="499" name="Group 498"/>
          <p:cNvGrpSpPr/>
          <p:nvPr/>
        </p:nvGrpSpPr>
        <p:grpSpPr>
          <a:xfrm>
            <a:off x="2714873" y="4408093"/>
            <a:ext cx="5372561" cy="598967"/>
            <a:chOff x="2624826" y="5797633"/>
            <a:chExt cx="5372561" cy="721689"/>
          </a:xfrm>
        </p:grpSpPr>
        <p:sp>
          <p:nvSpPr>
            <p:cNvPr id="720" name="TextBox 719"/>
            <p:cNvSpPr txBox="1"/>
            <p:nvPr/>
          </p:nvSpPr>
          <p:spPr>
            <a:xfrm>
              <a:off x="2624826" y="6057658"/>
              <a:ext cx="5372561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complete assembly / </a:t>
              </a:r>
              <a:r>
                <a:rPr lang="en-US" sz="2400" dirty="0" err="1"/>
                <a:t>pseudochomosome</a:t>
              </a:r>
              <a:r>
                <a:rPr lang="en-US" sz="2400" dirty="0"/>
                <a:t> </a:t>
              </a:r>
            </a:p>
          </p:txBody>
        </p:sp>
        <p:sp>
          <p:nvSpPr>
            <p:cNvPr id="721" name="Down Arrow 720"/>
            <p:cNvSpPr/>
            <p:nvPr/>
          </p:nvSpPr>
          <p:spPr>
            <a:xfrm>
              <a:off x="5221256" y="5797633"/>
              <a:ext cx="131394" cy="245442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174268" y="3764679"/>
            <a:ext cx="7624481" cy="522412"/>
            <a:chOff x="121256" y="5056736"/>
            <a:chExt cx="7624481" cy="731975"/>
          </a:xfrm>
        </p:grpSpPr>
        <p:cxnSp>
          <p:nvCxnSpPr>
            <p:cNvPr id="716" name="Straight Connector 715"/>
            <p:cNvCxnSpPr/>
            <p:nvPr/>
          </p:nvCxnSpPr>
          <p:spPr>
            <a:xfrm>
              <a:off x="2317704" y="5532594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>
              <a:off x="5715253" y="5532594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8" name="TextBox 717"/>
            <p:cNvSpPr txBox="1"/>
            <p:nvPr/>
          </p:nvSpPr>
          <p:spPr>
            <a:xfrm>
              <a:off x="4874404" y="5329867"/>
              <a:ext cx="89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NN..NN</a:t>
              </a:r>
            </a:p>
          </p:txBody>
        </p:sp>
        <p:sp>
          <p:nvSpPr>
            <p:cNvPr id="719" name="TextBox 718"/>
            <p:cNvSpPr txBox="1"/>
            <p:nvPr/>
          </p:nvSpPr>
          <p:spPr>
            <a:xfrm>
              <a:off x="121256" y="5327046"/>
              <a:ext cx="127208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scaffolds</a:t>
              </a:r>
            </a:p>
          </p:txBody>
        </p:sp>
        <p:sp>
          <p:nvSpPr>
            <p:cNvPr id="722" name="Down Arrow 721"/>
            <p:cNvSpPr/>
            <p:nvPr/>
          </p:nvSpPr>
          <p:spPr>
            <a:xfrm flipH="1">
              <a:off x="5254188" y="5056736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208765" y="2485612"/>
            <a:ext cx="7756332" cy="1144069"/>
            <a:chOff x="115999" y="3409005"/>
            <a:chExt cx="7756332" cy="1633683"/>
          </a:xfrm>
        </p:grpSpPr>
        <p:cxnSp>
          <p:nvCxnSpPr>
            <p:cNvPr id="496" name="Straight Connector 495"/>
            <p:cNvCxnSpPr/>
            <p:nvPr/>
          </p:nvCxnSpPr>
          <p:spPr>
            <a:xfrm>
              <a:off x="2317704" y="4954032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3156361" y="3704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3888708" y="38138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2985446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2888275" y="38087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3494122" y="3799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727419" y="3697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238907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>
              <a:off x="2541526" y="45835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>
              <a:off x="2774823" y="44812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/>
            <p:nvPr/>
          </p:nvCxnSpPr>
          <p:spPr>
            <a:xfrm>
              <a:off x="2389076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>
              <a:off x="2317704" y="44832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>
              <a:off x="267684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>
              <a:off x="304335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>
              <a:off x="327665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>
              <a:off x="2781076" y="43483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>
              <a:off x="2437293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/>
            <p:cNvCxnSpPr/>
            <p:nvPr/>
          </p:nvCxnSpPr>
          <p:spPr>
            <a:xfrm>
              <a:off x="3384573" y="4701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>
              <a:off x="2998826" y="4579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3207847" y="44619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>
              <a:off x="3322090" y="43458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>
              <a:off x="3390826" y="45687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3008351" y="48174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2622604" y="46951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>
              <a:off x="3014604" y="46845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38042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>
              <a:off x="3999309" y="44792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4232606" y="43769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>
              <a:off x="3804239" y="42546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>
              <a:off x="3775487" y="43789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>
              <a:off x="3595773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45011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4118614" y="40573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323968" y="38978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4196239" y="42440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/>
            <p:cNvCxnSpPr/>
            <p:nvPr/>
          </p:nvCxnSpPr>
          <p:spPr>
            <a:xfrm>
              <a:off x="3895076" y="4720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>
              <a:off x="4627423" y="48296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>
              <a:off x="4456609" y="4474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>
              <a:off x="4609059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>
              <a:off x="3626990" y="4505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>
              <a:off x="3626990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4232837" y="48155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>
              <a:off x="4466134" y="471322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4080387" y="4590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>
              <a:off x="4472387" y="4580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>
              <a:off x="4208765" y="39169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5841847" y="4959368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6828716" y="3819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>
              <a:off x="6107062" y="40204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>
              <a:off x="6434130" y="3805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>
              <a:off x="6667427" y="37027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>
              <a:off x="5924155" y="43830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/>
            <p:cNvCxnSpPr/>
            <p:nvPr/>
          </p:nvCxnSpPr>
          <p:spPr>
            <a:xfrm>
              <a:off x="5983364" y="4246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/>
            <p:cNvCxnSpPr/>
            <p:nvPr/>
          </p:nvCxnSpPr>
          <p:spPr>
            <a:xfrm>
              <a:off x="6216661" y="41446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/>
            <p:nvPr/>
          </p:nvCxnSpPr>
          <p:spPr>
            <a:xfrm>
              <a:off x="6324581" y="47069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/>
            <p:nvPr/>
          </p:nvCxnSpPr>
          <p:spPr>
            <a:xfrm>
              <a:off x="5938834" y="45846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/>
            <p:cNvCxnSpPr/>
            <p:nvPr/>
          </p:nvCxnSpPr>
          <p:spPr>
            <a:xfrm>
              <a:off x="6147855" y="44673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/>
            <p:cNvCxnSpPr/>
            <p:nvPr/>
          </p:nvCxnSpPr>
          <p:spPr>
            <a:xfrm>
              <a:off x="6262098" y="43512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/>
            <p:cNvCxnSpPr/>
            <p:nvPr/>
          </p:nvCxnSpPr>
          <p:spPr>
            <a:xfrm>
              <a:off x="6330834" y="45740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/>
            <p:cNvCxnSpPr/>
            <p:nvPr/>
          </p:nvCxnSpPr>
          <p:spPr>
            <a:xfrm>
              <a:off x="5846071" y="4822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/>
            <p:nvPr/>
          </p:nvCxnSpPr>
          <p:spPr>
            <a:xfrm>
              <a:off x="5954612" y="4689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/>
            <p:cNvCxnSpPr/>
            <p:nvPr/>
          </p:nvCxnSpPr>
          <p:spPr>
            <a:xfrm>
              <a:off x="67442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6939317" y="4484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/>
            <p:cNvCxnSpPr/>
            <p:nvPr/>
          </p:nvCxnSpPr>
          <p:spPr>
            <a:xfrm>
              <a:off x="7172614" y="43823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/>
            <p:cNvCxnSpPr/>
            <p:nvPr/>
          </p:nvCxnSpPr>
          <p:spPr>
            <a:xfrm>
              <a:off x="6744247" y="42599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/>
            <p:cNvCxnSpPr/>
            <p:nvPr/>
          </p:nvCxnSpPr>
          <p:spPr>
            <a:xfrm>
              <a:off x="6715495" y="43843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/>
            <p:cNvCxnSpPr/>
            <p:nvPr/>
          </p:nvCxnSpPr>
          <p:spPr>
            <a:xfrm>
              <a:off x="6535781" y="40255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/>
            <p:nvPr/>
          </p:nvCxnSpPr>
          <p:spPr>
            <a:xfrm>
              <a:off x="74411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/>
            <p:nvPr/>
          </p:nvCxnSpPr>
          <p:spPr>
            <a:xfrm>
              <a:off x="7058622" y="40627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/>
            <p:nvPr/>
          </p:nvCxnSpPr>
          <p:spPr>
            <a:xfrm>
              <a:off x="6263976" y="390320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/>
            <p:nvPr/>
          </p:nvCxnSpPr>
          <p:spPr>
            <a:xfrm>
              <a:off x="7136247" y="42493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/>
            <p:nvPr/>
          </p:nvCxnSpPr>
          <p:spPr>
            <a:xfrm>
              <a:off x="6835084" y="4725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7567431" y="48350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/>
            <p:nvPr/>
          </p:nvCxnSpPr>
          <p:spPr>
            <a:xfrm>
              <a:off x="7396617" y="4480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/>
            <p:nvPr/>
          </p:nvCxnSpPr>
          <p:spPr>
            <a:xfrm>
              <a:off x="7549067" y="43642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>
              <a:off x="6566998" y="45109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/>
            <p:nvPr/>
          </p:nvCxnSpPr>
          <p:spPr>
            <a:xfrm>
              <a:off x="6566998" y="4829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7172845" y="48208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>
              <a:off x="7406142" y="47185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7020395" y="45961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>
              <a:off x="7412395" y="45856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7148773" y="392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>
              <a:off x="6765644" y="39276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5" name="TextBox 714"/>
            <p:cNvSpPr txBox="1"/>
            <p:nvPr/>
          </p:nvSpPr>
          <p:spPr>
            <a:xfrm>
              <a:off x="115999" y="4581023"/>
              <a:ext cx="107048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/>
                <a:t>contigs</a:t>
              </a:r>
              <a:endParaRPr lang="en-US" sz="2400" dirty="0"/>
            </a:p>
          </p:txBody>
        </p:sp>
        <p:sp>
          <p:nvSpPr>
            <p:cNvPr id="723" name="Down Arrow 722"/>
            <p:cNvSpPr/>
            <p:nvPr/>
          </p:nvSpPr>
          <p:spPr>
            <a:xfrm flipH="1">
              <a:off x="5254188" y="3409005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4" name="TextBox 723"/>
          <p:cNvSpPr txBox="1"/>
          <p:nvPr/>
        </p:nvSpPr>
        <p:spPr>
          <a:xfrm>
            <a:off x="81955" y="2340917"/>
            <a:ext cx="2554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unitigs</a:t>
            </a:r>
            <a:r>
              <a:rPr lang="en-US" sz="2400" dirty="0"/>
              <a:t>, </a:t>
            </a:r>
            <a:r>
              <a:rPr lang="en-US" sz="2400" dirty="0" err="1"/>
              <a:t>superreads</a:t>
            </a:r>
            <a:endParaRPr lang="en-US" sz="2400" dirty="0"/>
          </a:p>
        </p:txBody>
      </p:sp>
      <p:sp>
        <p:nvSpPr>
          <p:cNvPr id="500" name="Slide Number Placeholder 4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 rot="10800000">
            <a:off x="336190" y="274486"/>
            <a:ext cx="492443" cy="252350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Phase - I</a:t>
            </a:r>
          </a:p>
        </p:txBody>
      </p:sp>
      <p:sp>
        <p:nvSpPr>
          <p:cNvPr id="8" name="TextBox 7"/>
          <p:cNvSpPr txBox="1"/>
          <p:nvPr/>
        </p:nvSpPr>
        <p:spPr>
          <a:xfrm rot="10800000">
            <a:off x="336191" y="3349897"/>
            <a:ext cx="492443" cy="16217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eaVert"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Phase - II</a:t>
            </a:r>
          </a:p>
        </p:txBody>
      </p:sp>
      <p:sp>
        <p:nvSpPr>
          <p:cNvPr id="9" name="Rectangle 8"/>
          <p:cNvSpPr/>
          <p:nvPr/>
        </p:nvSpPr>
        <p:spPr>
          <a:xfrm>
            <a:off x="2381579" y="1811667"/>
            <a:ext cx="1498073" cy="4572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Illumina (90X)</a:t>
            </a:r>
          </a:p>
          <a:p>
            <a:r>
              <a:rPr lang="en-US" sz="1400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polishing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978239" y="268818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Nanopore long reads (90X)</a:t>
            </a:r>
          </a:p>
        </p:txBody>
      </p:sp>
      <p:sp>
        <p:nvSpPr>
          <p:cNvPr id="13" name="Rectangle 12"/>
          <p:cNvSpPr/>
          <p:nvPr/>
        </p:nvSpPr>
        <p:spPr>
          <a:xfrm>
            <a:off x="978241" y="3396717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BioNano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map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78238" y="4514458"/>
            <a:ext cx="2446868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scaffolds + contigs</a:t>
            </a:r>
          </a:p>
        </p:txBody>
      </p:sp>
      <p:sp>
        <p:nvSpPr>
          <p:cNvPr id="25" name="Rectangle 24"/>
          <p:cNvSpPr/>
          <p:nvPr/>
        </p:nvSpPr>
        <p:spPr>
          <a:xfrm>
            <a:off x="978241" y="1294904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Canu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</a:t>
            </a:r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asm</a:t>
            </a:r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, </a:t>
            </a:r>
            <a:r>
              <a:rPr lang="en-US" sz="1400" b="1" dirty="0" err="1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Nanopolish</a:t>
            </a:r>
            <a:endParaRPr lang="en-US" sz="1400" b="1" dirty="0">
              <a:solidFill>
                <a:srgbClr val="000000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26" name="Down Arrow 25"/>
          <p:cNvSpPr/>
          <p:nvPr/>
        </p:nvSpPr>
        <p:spPr>
          <a:xfrm>
            <a:off x="2005597" y="800937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78241" y="2340796"/>
            <a:ext cx="2446867" cy="4572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000000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Polished contigs</a:t>
            </a:r>
          </a:p>
        </p:txBody>
      </p:sp>
      <p:sp>
        <p:nvSpPr>
          <p:cNvPr id="42" name="Down Arrow 41"/>
          <p:cNvSpPr/>
          <p:nvPr/>
        </p:nvSpPr>
        <p:spPr>
          <a:xfrm>
            <a:off x="2005597" y="3946387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/>
          <p:cNvSpPr txBox="1"/>
          <p:nvPr/>
        </p:nvSpPr>
        <p:spPr>
          <a:xfrm>
            <a:off x="2398355" y="807164"/>
            <a:ext cx="6286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Helvetica" panose="020B0604020202020204" pitchFamily="34" charset="0"/>
                <a:cs typeface="Helvetica" panose="020B0604020202020204" pitchFamily="34" charset="0"/>
              </a:rPr>
              <a:t>canu</a:t>
            </a:r>
            <a:endParaRPr lang="en-US" sz="1600" dirty="0"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63" name="Down Arrow 62"/>
          <p:cNvSpPr/>
          <p:nvPr/>
        </p:nvSpPr>
        <p:spPr>
          <a:xfrm>
            <a:off x="2005597" y="1834811"/>
            <a:ext cx="392758" cy="470811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355129" y="3898262"/>
            <a:ext cx="88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hybrid</a:t>
            </a:r>
          </a:p>
          <a:p>
            <a:r>
              <a:rPr lang="en-US" sz="1600" dirty="0">
                <a:latin typeface="Helvetica" panose="020B0604020202020204" pitchFamily="34" charset="0"/>
                <a:cs typeface="Helvetica" panose="020B0604020202020204" pitchFamily="34" charset="0"/>
              </a:rPr>
              <a:t>scaffold</a:t>
            </a:r>
          </a:p>
        </p:txBody>
      </p:sp>
      <p:sp>
        <p:nvSpPr>
          <p:cNvPr id="49" name="Down Arrow 48">
            <a:extLst>
              <a:ext uri="{FF2B5EF4-FFF2-40B4-BE49-F238E27FC236}">
                <a16:creationId xmlns:a16="http://schemas.microsoft.com/office/drawing/2014/main" id="{6A80AAC8-0399-054F-B89F-8D798C12B528}"/>
              </a:ext>
            </a:extLst>
          </p:cNvPr>
          <p:cNvSpPr/>
          <p:nvPr/>
        </p:nvSpPr>
        <p:spPr>
          <a:xfrm>
            <a:off x="1921583" y="2862401"/>
            <a:ext cx="560793" cy="503939"/>
          </a:xfrm>
          <a:prstGeom prst="downArrow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itle 67">
            <a:extLst>
              <a:ext uri="{FF2B5EF4-FFF2-40B4-BE49-F238E27FC236}">
                <a16:creationId xmlns:a16="http://schemas.microsoft.com/office/drawing/2014/main" id="{2E90040E-26CA-5A4F-B151-5024CF9B4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5811" y="0"/>
            <a:ext cx="4572000" cy="781166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Assembly strategy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0089034-5A44-A342-90FA-B5DAE080868C}"/>
              </a:ext>
            </a:extLst>
          </p:cNvPr>
          <p:cNvSpPr/>
          <p:nvPr/>
        </p:nvSpPr>
        <p:spPr>
          <a:xfrm>
            <a:off x="3781909" y="2343150"/>
            <a:ext cx="867134" cy="45719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accent6">
                    <a:lumMod val="50000"/>
                  </a:schemeClr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Mt; Pt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66B4EEB-A2BC-6C49-B430-F1D7C2A0ABFD}"/>
              </a:ext>
            </a:extLst>
          </p:cNvPr>
          <p:cNvCxnSpPr>
            <a:cxnSpLocks/>
            <a:stCxn id="34" idx="3"/>
            <a:endCxn id="71" idx="1"/>
          </p:cNvCxnSpPr>
          <p:nvPr/>
        </p:nvCxnSpPr>
        <p:spPr>
          <a:xfrm>
            <a:off x="3425105" y="2569399"/>
            <a:ext cx="356804" cy="2351"/>
          </a:xfrm>
          <a:prstGeom prst="straightConnector1">
            <a:avLst/>
          </a:prstGeom>
          <a:ln w="38100">
            <a:solidFill>
              <a:schemeClr val="bg1">
                <a:lumMod val="75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DB61EEB-92C3-3F4E-B823-91EAFE1272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874478"/>
              </p:ext>
            </p:extLst>
          </p:nvPr>
        </p:nvGraphicFramePr>
        <p:xfrm>
          <a:off x="5005844" y="736860"/>
          <a:ext cx="3401567" cy="41955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978408">
                  <a:extLst>
                    <a:ext uri="{9D8B030D-6E8A-4147-A177-3AD203B41FA5}">
                      <a16:colId xmlns:a16="http://schemas.microsoft.com/office/drawing/2014/main" val="2753862100"/>
                    </a:ext>
                  </a:extLst>
                </a:gridCol>
                <a:gridCol w="1528516">
                  <a:extLst>
                    <a:ext uri="{9D8B030D-6E8A-4147-A177-3AD203B41FA5}">
                      <a16:colId xmlns:a16="http://schemas.microsoft.com/office/drawing/2014/main" val="2196624211"/>
                    </a:ext>
                  </a:extLst>
                </a:gridCol>
                <a:gridCol w="894643">
                  <a:extLst>
                    <a:ext uri="{9D8B030D-6E8A-4147-A177-3AD203B41FA5}">
                      <a16:colId xmlns:a16="http://schemas.microsoft.com/office/drawing/2014/main" val="165282350"/>
                    </a:ext>
                  </a:extLst>
                </a:gridCol>
              </a:tblGrid>
              <a:tr h="24579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Chr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Length (bp)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# genes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1289442021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307,989,483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6,034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2500579644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251,027,758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4,873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1465817163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243,219,806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4,313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241653217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255,421,021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4,315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3525578644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229,324,730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4,613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873898646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6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181,596,323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3,412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3626749417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183,343,242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3,208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382432821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182,018,909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3,653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447053901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165,494,689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3,082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4153075762"/>
                  </a:ext>
                </a:extLst>
              </a:tr>
              <a:tr h="25766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10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153,829,095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2,824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4193774737"/>
                  </a:ext>
                </a:extLst>
              </a:tr>
              <a:tr h="2683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mt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525,405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40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615143449"/>
                  </a:ext>
                </a:extLst>
              </a:tr>
              <a:tr h="268398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 err="1">
                          <a:effectLst/>
                        </a:rPr>
                        <a:t>pt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140,437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39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2205678953"/>
                  </a:ext>
                </a:extLst>
              </a:tr>
              <a:tr h="454620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Scaffolds</a:t>
                      </a:r>
                    </a:p>
                    <a:p>
                      <a:pPr algn="ctr" rtl="0" fontAlgn="ctr"/>
                      <a:r>
                        <a:rPr lang="en-US" sz="1600" u="none" strike="noStrike" dirty="0">
                          <a:effectLst/>
                        </a:rPr>
                        <a:t>(986)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16,204-2,700,288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u="none" strike="noStrike" dirty="0">
                          <a:effectLst/>
                        </a:rPr>
                        <a:t>341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1739256927"/>
                  </a:ext>
                </a:extLst>
              </a:tr>
              <a:tr h="332813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600" b="1" u="none" strike="noStrike" dirty="0">
                          <a:effectLst/>
                        </a:rPr>
                        <a:t>sum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 dirty="0">
                          <a:effectLst/>
                        </a:rPr>
                        <a:t>2,246,851,412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tc>
                  <a:txBody>
                    <a:bodyPr/>
                    <a:lstStyle/>
                    <a:p>
                      <a:pPr algn="r" rtl="0" fontAlgn="ctr"/>
                      <a:r>
                        <a:rPr lang="en-US" sz="1600" b="1" u="none" strike="noStrike" dirty="0">
                          <a:effectLst/>
                        </a:rPr>
                        <a:t>40,747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913" marR="8913" marT="8913" marB="0" anchor="ctr"/>
                </a:tc>
                <a:extLst>
                  <a:ext uri="{0D108BD9-81ED-4DB2-BD59-A6C34878D82A}">
                    <a16:rowId xmlns:a16="http://schemas.microsoft.com/office/drawing/2014/main" val="330295313"/>
                  </a:ext>
                </a:extLst>
              </a:tr>
            </a:tbl>
          </a:graphicData>
        </a:graphic>
      </p:graphicFrame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84A88683-C42D-5D49-8FA7-6D43276D5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8495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F7BFF-D6F4-DF48-ABAE-61470027E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Circos</a:t>
            </a:r>
            <a:r>
              <a:rPr lang="en-US" sz="3200" dirty="0"/>
              <a:t> plot to display genomic contents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A37616-ABD9-5A41-ADD8-4066E97FB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51</a:t>
            </a:fld>
            <a:endParaRPr lang="en-US"/>
          </a:p>
        </p:txBody>
      </p:sp>
      <p:pic>
        <p:nvPicPr>
          <p:cNvPr id="5" name="Google Shape;162;p25" descr="A close up of a logo&#10;&#10;Description automatically generated">
            <a:extLst>
              <a:ext uri="{FF2B5EF4-FFF2-40B4-BE49-F238E27FC236}">
                <a16:creationId xmlns:a16="http://schemas.microsoft.com/office/drawing/2014/main" id="{24823465-4023-7943-8657-13A90E0CE38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590800" y="943083"/>
            <a:ext cx="3962399" cy="39944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9920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1809"/>
            <a:ext cx="8229600" cy="772987"/>
          </a:xfrm>
        </p:spPr>
        <p:txBody>
          <a:bodyPr/>
          <a:lstStyle/>
          <a:p>
            <a:r>
              <a:rPr lang="en-US" dirty="0"/>
              <a:t>Citations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896471"/>
            <a:ext cx="8229600" cy="3870793"/>
          </a:xfrm>
        </p:spPr>
        <p:txBody>
          <a:bodyPr>
            <a:normAutofit lnSpcReduction="10000"/>
          </a:bodyPr>
          <a:lstStyle/>
          <a:p>
            <a:r>
              <a:rPr lang="en-US" sz="1600" dirty="0"/>
              <a:t>Berger, B., J. </a:t>
            </a:r>
            <a:r>
              <a:rPr lang="en-US" sz="1600" dirty="0" err="1"/>
              <a:t>Peng</a:t>
            </a:r>
            <a:r>
              <a:rPr lang="en-US" sz="1600" dirty="0"/>
              <a:t>, M. Singh, Computational solutions for </a:t>
            </a:r>
            <a:r>
              <a:rPr lang="en-US" sz="1600" dirty="0" err="1"/>
              <a:t>omics</a:t>
            </a:r>
            <a:r>
              <a:rPr lang="en-US" sz="1600" dirty="0"/>
              <a:t> data. Nature Reviews Genetics 14</a:t>
            </a:r>
            <a:r>
              <a:rPr lang="en-US" sz="1600" b="1" dirty="0"/>
              <a:t>:</a:t>
            </a:r>
            <a:r>
              <a:rPr lang="en-US" sz="1600" dirty="0"/>
              <a:t> 333-346 (2013).</a:t>
            </a:r>
          </a:p>
          <a:p>
            <a:r>
              <a:rPr lang="en-US" sz="1600" dirty="0" err="1"/>
              <a:t>Compeau</a:t>
            </a:r>
            <a:r>
              <a:rPr lang="en-US" sz="1600" dirty="0"/>
              <a:t>, P. E. C., P. A. </a:t>
            </a:r>
            <a:r>
              <a:rPr lang="en-US" sz="1600" dirty="0" err="1"/>
              <a:t>Pevzner</a:t>
            </a:r>
            <a:r>
              <a:rPr lang="en-US" sz="1600" dirty="0"/>
              <a:t>, G. </a:t>
            </a:r>
            <a:r>
              <a:rPr lang="en-US" sz="1600" dirty="0" err="1"/>
              <a:t>Tesler</a:t>
            </a:r>
            <a:r>
              <a:rPr lang="en-US" sz="1600" dirty="0"/>
              <a:t>, How to apply de </a:t>
            </a:r>
            <a:r>
              <a:rPr lang="en-US" sz="1600" dirty="0" err="1"/>
              <a:t>Bruijn</a:t>
            </a:r>
            <a:r>
              <a:rPr lang="en-US" sz="1600" dirty="0"/>
              <a:t> graphs to genome assembly. Nature Biotechnology 29</a:t>
            </a:r>
            <a:r>
              <a:rPr lang="en-US" sz="1600" b="1" dirty="0"/>
              <a:t>:</a:t>
            </a:r>
            <a:r>
              <a:rPr lang="en-US" sz="1600" dirty="0"/>
              <a:t> 987-991 (2011).</a:t>
            </a:r>
          </a:p>
          <a:p>
            <a:r>
              <a:rPr lang="en-US" sz="1600" dirty="0" err="1"/>
              <a:t>Nagarajan</a:t>
            </a:r>
            <a:r>
              <a:rPr lang="en-US" sz="1600" dirty="0"/>
              <a:t>, N., M. Pop, Sequence assembly demystified. Nature Reviews Genetics 14</a:t>
            </a:r>
            <a:r>
              <a:rPr lang="en-US" sz="1600" b="1" dirty="0"/>
              <a:t>:</a:t>
            </a:r>
            <a:r>
              <a:rPr lang="en-US" sz="1600" dirty="0"/>
              <a:t> 157-167 (2013).</a:t>
            </a:r>
          </a:p>
          <a:p>
            <a:r>
              <a:rPr lang="en-US" sz="1600" dirty="0"/>
              <a:t>Miller, J. R., S. </a:t>
            </a:r>
            <a:r>
              <a:rPr lang="en-US" sz="1600" dirty="0" err="1"/>
              <a:t>Koren</a:t>
            </a:r>
            <a:r>
              <a:rPr lang="en-US" sz="1600" dirty="0"/>
              <a:t>, G. Sutton, Assembly algorithms for next-generation sequencing data. Genomics 95</a:t>
            </a:r>
            <a:r>
              <a:rPr lang="en-US" sz="1600" b="1" dirty="0"/>
              <a:t>:</a:t>
            </a:r>
            <a:r>
              <a:rPr lang="en-US" sz="1600" dirty="0"/>
              <a:t> 315-327 (2010).</a:t>
            </a:r>
          </a:p>
          <a:p>
            <a:r>
              <a:rPr lang="en-US" sz="1600" dirty="0"/>
              <a:t>Brent, M. R. How does eukaryotic gene prediction work? Nat. </a:t>
            </a:r>
            <a:r>
              <a:rPr lang="en-US" sz="1600" dirty="0" err="1"/>
              <a:t>Biotechnol</a:t>
            </a:r>
            <a:r>
              <a:rPr lang="en-US" sz="1600" dirty="0"/>
              <a:t>. 25, 883–885 (2007).</a:t>
            </a:r>
          </a:p>
          <a:p>
            <a:r>
              <a:rPr lang="en-US" sz="1600" dirty="0"/>
              <a:t>Stein, L. Genome annotation: from sequence to biology. Nat. Rev. Genet. 2, 493–503 (2001).</a:t>
            </a:r>
          </a:p>
          <a:p>
            <a:r>
              <a:rPr lang="en-US" sz="1600" dirty="0" err="1"/>
              <a:t>Yandell</a:t>
            </a:r>
            <a:r>
              <a:rPr lang="en-US" sz="1600" dirty="0"/>
              <a:t>, M., </a:t>
            </a:r>
            <a:r>
              <a:rPr lang="en-US" sz="1600" dirty="0" err="1"/>
              <a:t>Ence</a:t>
            </a:r>
            <a:r>
              <a:rPr lang="en-US" sz="1600" dirty="0"/>
              <a:t>, D. A beginner’s guide to eukaryotic genome annotation. Nat. Rev. Genet. 13, 329–342 (2012).</a:t>
            </a:r>
          </a:p>
          <a:p>
            <a:r>
              <a:rPr lang="en-US" sz="1600" dirty="0" err="1"/>
              <a:t>Simão</a:t>
            </a:r>
            <a:r>
              <a:rPr lang="en-US" sz="1600" dirty="0"/>
              <a:t>, F. A.,  et al. BUSCO: assessing genome assembly and annotation completeness with single-copy </a:t>
            </a:r>
            <a:r>
              <a:rPr lang="en-US" sz="1600" dirty="0" err="1"/>
              <a:t>orthologs</a:t>
            </a:r>
            <a:r>
              <a:rPr lang="en-US" sz="1600" dirty="0"/>
              <a:t>. Bioinformatics 31, 3210–3212 (2015).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295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B88EC2-F5E1-3E45-50D3-17B347B24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A763B-C40B-160D-1C55-7B49794E0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Chicago + Dovetail Hi-C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2DCD4-045A-1017-2240-731ED80D2F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53</a:t>
            </a:fld>
            <a:endParaRPr lang="en-US"/>
          </a:p>
        </p:txBody>
      </p:sp>
      <p:pic>
        <p:nvPicPr>
          <p:cNvPr id="5" name="Picture 4" descr="Screenshot 2019-03-24 14.26.44.png">
            <a:extLst>
              <a:ext uri="{FF2B5EF4-FFF2-40B4-BE49-F238E27FC236}">
                <a16:creationId xmlns:a16="http://schemas.microsoft.com/office/drawing/2014/main" id="{F091EAFD-800F-F7C2-C58D-FD8DC7254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65" y="1476583"/>
            <a:ext cx="5555454" cy="25145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05D17-C7F0-FCC8-4C2A-D8C9978BEB9B}"/>
              </a:ext>
            </a:extLst>
          </p:cNvPr>
          <p:cNvSpPr txBox="1"/>
          <p:nvPr/>
        </p:nvSpPr>
        <p:spPr>
          <a:xfrm>
            <a:off x="165096" y="4859190"/>
            <a:ext cx="3339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www.biorxiv.org</a:t>
            </a:r>
            <a:r>
              <a:rPr lang="en-US" sz="800" dirty="0"/>
              <a:t>/content/</a:t>
            </a:r>
            <a:r>
              <a:rPr lang="en-US" sz="800" dirty="0" err="1"/>
              <a:t>biorxiv</a:t>
            </a:r>
            <a:r>
              <a:rPr lang="en-US" sz="800" dirty="0"/>
              <a:t>/early/2018/08/15/392126.full.pdf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4C93D9-7BD2-BA39-5271-97FC5776B2AC}"/>
              </a:ext>
            </a:extLst>
          </p:cNvPr>
          <p:cNvSpPr txBox="1"/>
          <p:nvPr/>
        </p:nvSpPr>
        <p:spPr>
          <a:xfrm>
            <a:off x="311148" y="730408"/>
            <a:ext cx="8521704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Chicago generated libraries starting from pure DNA that is reconstituted into chromatin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7F3DA8-E331-498E-6E64-44F23610F5F5}"/>
              </a:ext>
            </a:extLst>
          </p:cNvPr>
          <p:cNvSpPr txBox="1"/>
          <p:nvPr/>
        </p:nvSpPr>
        <p:spPr>
          <a:xfrm>
            <a:off x="165101" y="4009648"/>
            <a:ext cx="7269886" cy="830997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sz="2400" dirty="0"/>
              <a:t>Dovetail Hi-C generated libraries starting from tissue or cell culture and endogenous chromatin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C7C3F-7D64-E476-7E23-E91C02A8EB30}"/>
              </a:ext>
            </a:extLst>
          </p:cNvPr>
          <p:cNvSpPr txBox="1"/>
          <p:nvPr/>
        </p:nvSpPr>
        <p:spPr>
          <a:xfrm>
            <a:off x="7434988" y="3625494"/>
            <a:ext cx="1625599" cy="1200328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/>
              <a:t>HiRise</a:t>
            </a:r>
            <a:r>
              <a:rPr lang="en-US" sz="2400" dirty="0"/>
              <a:t> scaffolding pipeline</a:t>
            </a:r>
          </a:p>
        </p:txBody>
      </p:sp>
    </p:spTree>
    <p:extLst>
      <p:ext uri="{BB962C8B-B14F-4D97-AF65-F5344CB8AC3E}">
        <p14:creationId xmlns:p14="http://schemas.microsoft.com/office/powerpoint/2010/main" val="1803624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106161-F5E8-5949-C407-51281FE106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26881-6D05-D709-62D0-FBEF4DF206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314" y="108879"/>
            <a:ext cx="8229600" cy="841106"/>
          </a:xfrm>
        </p:spPr>
        <p:txBody>
          <a:bodyPr>
            <a:noAutofit/>
          </a:bodyPr>
          <a:lstStyle/>
          <a:p>
            <a:r>
              <a:rPr lang="en-US" dirty="0"/>
              <a:t>Haplotype-resolved </a:t>
            </a:r>
            <a:r>
              <a:rPr lang="en-US" i="1" dirty="0"/>
              <a:t>de novo </a:t>
            </a:r>
            <a:r>
              <a:rPr lang="en-US" dirty="0"/>
              <a:t>assembly</a:t>
            </a:r>
            <a:br>
              <a:rPr lang="en-US" dirty="0"/>
            </a:br>
            <a:r>
              <a:rPr lang="en-US" dirty="0"/>
              <a:t>(Phased assembly using </a:t>
            </a:r>
            <a:r>
              <a:rPr lang="en-US" b="1" dirty="0" err="1"/>
              <a:t>hifiasm</a:t>
            </a:r>
            <a:r>
              <a:rPr lang="en-US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F342C0-52C7-4352-04C5-EE72CCF4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54</a:t>
            </a:fld>
            <a:endParaRPr lang="en-US"/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AC0A1620-DE91-AC2F-7E6A-289E0C7887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458" y="1039630"/>
            <a:ext cx="4399752" cy="39896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F4E7AE-D2E1-D062-7197-36B790411B4E}"/>
              </a:ext>
            </a:extLst>
          </p:cNvPr>
          <p:cNvSpPr txBox="1"/>
          <p:nvPr/>
        </p:nvSpPr>
        <p:spPr>
          <a:xfrm>
            <a:off x="6695467" y="4305599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Cheng et al., Nature Methods, 18, 170–175 (2021)</a:t>
            </a:r>
          </a:p>
        </p:txBody>
      </p:sp>
    </p:spTree>
    <p:extLst>
      <p:ext uri="{BB962C8B-B14F-4D97-AF65-F5344CB8AC3E}">
        <p14:creationId xmlns:p14="http://schemas.microsoft.com/office/powerpoint/2010/main" val="100853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Assembly algorithms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346584" y="984441"/>
            <a:ext cx="6645474" cy="3641061"/>
          </a:xfrm>
        </p:spPr>
        <p:txBody>
          <a:bodyPr>
            <a:noAutofit/>
          </a:bodyPr>
          <a:lstStyle/>
          <a:p>
            <a:r>
              <a:rPr lang="en-US" b="1" dirty="0"/>
              <a:t>Overlap layout consensus (OLC)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000000"/>
                </a:solidFill>
              </a:rPr>
              <a:t>all-to-all pair-wise read alignments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graph based on overlaps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Trace paths for the assembly</a:t>
            </a:r>
          </a:p>
          <a:p>
            <a:r>
              <a:rPr lang="en-US" b="1" dirty="0"/>
              <a:t>De Bruijn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Determine k-</a:t>
            </a:r>
            <a:r>
              <a:rPr lang="en-US" dirty="0" err="1"/>
              <a:t>mer</a:t>
            </a:r>
            <a:r>
              <a:rPr lang="en-US" dirty="0"/>
              <a:t> from reads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Construct k-</a:t>
            </a:r>
            <a:r>
              <a:rPr lang="en-US" dirty="0" err="1"/>
              <a:t>mer</a:t>
            </a:r>
            <a:r>
              <a:rPr lang="en-US" dirty="0"/>
              <a:t>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Trace paths for the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0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3369"/>
            <a:ext cx="8229600" cy="579740"/>
          </a:xfrm>
        </p:spPr>
        <p:txBody>
          <a:bodyPr/>
          <a:lstStyle/>
          <a:p>
            <a:r>
              <a:rPr lang="en-US" dirty="0"/>
              <a:t>Overlap layout consensus (I)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820733" y="694690"/>
            <a:ext cx="6083360" cy="2008545"/>
          </a:xfrm>
        </p:spPr>
        <p:txBody>
          <a:bodyPr>
            <a:normAutofit lnSpcReduction="10000"/>
          </a:bodyPr>
          <a:lstStyle/>
          <a:p>
            <a:pPr lvl="0"/>
            <a:r>
              <a:rPr lang="en-US" sz="2000" dirty="0"/>
              <a:t>Overlap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to identify all pairs of reads that overlap </a:t>
            </a:r>
            <a:r>
              <a:rPr lang="en-US" sz="2000" b="1" dirty="0">
                <a:solidFill>
                  <a:srgbClr val="FF0000"/>
                </a:solidFill>
              </a:rPr>
              <a:t>sufficiently well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to organize the overlapping information into a graph containing a </a:t>
            </a:r>
            <a:r>
              <a:rPr lang="en-US" sz="2000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sz="2000" dirty="0"/>
              <a:t> for every read and an </a:t>
            </a:r>
            <a:r>
              <a:rPr lang="en-US" sz="2000" b="1" dirty="0">
                <a:solidFill>
                  <a:srgbClr val="17375E"/>
                </a:solidFill>
              </a:rPr>
              <a:t>edge</a:t>
            </a:r>
            <a:r>
              <a:rPr lang="en-US" sz="2000" dirty="0"/>
              <a:t> between any pair of reads that overlap each other. </a:t>
            </a:r>
          </a:p>
        </p:txBody>
      </p:sp>
      <p:pic>
        <p:nvPicPr>
          <p:cNvPr id="13" name="Picture 12" descr="Screen Shot 2015-04-19 at 11.53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693" y="2645129"/>
            <a:ext cx="5935107" cy="21221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70608" y="561322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langmead-lab.org</a:t>
            </a:r>
            <a:r>
              <a:rPr lang="en-US" sz="1000" dirty="0"/>
              <a:t>/teaching-materials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91981" y="3911044"/>
            <a:ext cx="396512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 err="1"/>
              <a:t>to_every_thing_turn_turn_turn_there_is_a_season</a:t>
            </a:r>
            <a:endParaRPr lang="en-US" sz="1400" dirty="0"/>
          </a:p>
          <a:p>
            <a:pPr algn="r"/>
            <a:r>
              <a:rPr lang="en-US" sz="1400" i="1" dirty="0"/>
              <a:t>l</a:t>
            </a:r>
            <a:r>
              <a:rPr lang="en-US" sz="1400" dirty="0"/>
              <a:t> = 4 (minimum overlap)</a:t>
            </a:r>
          </a:p>
          <a:p>
            <a:pPr algn="r"/>
            <a:r>
              <a:rPr lang="en-US" sz="1400" i="1" dirty="0"/>
              <a:t>k</a:t>
            </a:r>
            <a:r>
              <a:rPr lang="en-US" sz="1400" dirty="0"/>
              <a:t> = 7 (read length)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7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B539DB-5B31-B9B0-25FF-73CFB72D71BA}"/>
              </a:ext>
            </a:extLst>
          </p:cNvPr>
          <p:cNvSpPr/>
          <p:nvPr/>
        </p:nvSpPr>
        <p:spPr>
          <a:xfrm>
            <a:off x="191982" y="921941"/>
            <a:ext cx="2207847" cy="407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01C5DB-4605-0F92-7D07-A66777ACD12B}"/>
              </a:ext>
            </a:extLst>
          </p:cNvPr>
          <p:cNvSpPr/>
          <p:nvPr/>
        </p:nvSpPr>
        <p:spPr>
          <a:xfrm>
            <a:off x="191982" y="1659609"/>
            <a:ext cx="2207847" cy="388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0FC48A4-71B1-AB5F-AE19-54C7BEF09F4F}"/>
              </a:ext>
            </a:extLst>
          </p:cNvPr>
          <p:cNvSpPr/>
          <p:nvPr/>
        </p:nvSpPr>
        <p:spPr>
          <a:xfrm>
            <a:off x="191981" y="2357545"/>
            <a:ext cx="2207847" cy="3886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879D3B-D4C5-4BDB-F985-E6E27C9B5265}"/>
              </a:ext>
            </a:extLst>
          </p:cNvPr>
          <p:cNvCxnSpPr>
            <a:cxnSpLocks/>
            <a:stCxn id="10" idx="2"/>
            <a:endCxn id="11" idx="0"/>
          </p:cNvCxnSpPr>
          <p:nvPr/>
        </p:nvCxnSpPr>
        <p:spPr>
          <a:xfrm>
            <a:off x="1295906" y="1329407"/>
            <a:ext cx="0" cy="330202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7DD009F-D00A-C30B-920F-80C96CAAB444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1295905" y="2048287"/>
            <a:ext cx="1" cy="309258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6980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9 at 12.15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2" y="4039072"/>
            <a:ext cx="8494818" cy="10051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9851"/>
            <a:ext cx="8229600" cy="579740"/>
          </a:xfrm>
        </p:spPr>
        <p:txBody>
          <a:bodyPr>
            <a:normAutofit/>
          </a:bodyPr>
          <a:lstStyle/>
          <a:p>
            <a:r>
              <a:rPr lang="en-US" sz="3200" dirty="0"/>
              <a:t>Overlap layout consensus (II)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1981" y="2871658"/>
            <a:ext cx="7104931" cy="1207359"/>
          </a:xfrm>
        </p:spPr>
        <p:txBody>
          <a:bodyPr>
            <a:noAutofit/>
          </a:bodyPr>
          <a:lstStyle/>
          <a:p>
            <a:pPr lvl="0"/>
            <a:r>
              <a:rPr lang="en-US" dirty="0"/>
              <a:t>Layout (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string g</a:t>
            </a:r>
            <a:r>
              <a:rPr lang="en-US" b="1" dirty="0">
                <a:solidFill>
                  <a:srgbClr val="17375E"/>
                </a:solidFill>
              </a:rPr>
              <a:t>raph</a:t>
            </a:r>
            <a:r>
              <a:rPr lang="en-US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 simplify the global overlap graph by removing redundant information (transitive edges)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982" y="921941"/>
            <a:ext cx="2207847" cy="4074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</a:p>
        </p:txBody>
      </p:sp>
      <p:sp>
        <p:nvSpPr>
          <p:cNvPr id="5" name="Rectangle 4"/>
          <p:cNvSpPr/>
          <p:nvPr/>
        </p:nvSpPr>
        <p:spPr>
          <a:xfrm>
            <a:off x="191982" y="1659609"/>
            <a:ext cx="2207847" cy="38867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</a:p>
        </p:txBody>
      </p:sp>
      <p:sp>
        <p:nvSpPr>
          <p:cNvPr id="6" name="Rectangle 5"/>
          <p:cNvSpPr/>
          <p:nvPr/>
        </p:nvSpPr>
        <p:spPr>
          <a:xfrm>
            <a:off x="191981" y="2357545"/>
            <a:ext cx="2207847" cy="38867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</a:p>
        </p:txBody>
      </p:sp>
      <p:cxnSp>
        <p:nvCxnSpPr>
          <p:cNvPr id="8" name="Straight Arrow Connector 7"/>
          <p:cNvCxnSpPr>
            <a:cxnSpLocks/>
            <a:stCxn id="3" idx="2"/>
            <a:endCxn id="5" idx="0"/>
          </p:cNvCxnSpPr>
          <p:nvPr/>
        </p:nvCxnSpPr>
        <p:spPr>
          <a:xfrm>
            <a:off x="1295906" y="1329407"/>
            <a:ext cx="0" cy="330202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stCxn id="5" idx="2"/>
            <a:endCxn id="6" idx="0"/>
          </p:cNvCxnSpPr>
          <p:nvPr/>
        </p:nvCxnSpPr>
        <p:spPr>
          <a:xfrm flipH="1">
            <a:off x="1295905" y="2048287"/>
            <a:ext cx="1" cy="309258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4-19 at 12.0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267" y="102392"/>
            <a:ext cx="1304525" cy="374524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00530" y="4691299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langmead-lab.org</a:t>
            </a:r>
            <a:r>
              <a:rPr lang="en-US" sz="1000" dirty="0"/>
              <a:t>/teaching-materials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164649" y="1440845"/>
            <a:ext cx="3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transitive edges</a:t>
            </a:r>
            <a:r>
              <a:rPr lang="en-US" sz="2400" dirty="0"/>
              <a:t>: edges that skip one or more nodes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8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D8BAF-EBEE-1643-B8AF-3269971AF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Simplification of the overlap graph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9A0CB-9231-A444-A2D8-047E42785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9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FB089FD-C127-6A40-9950-4755857A2325}"/>
              </a:ext>
            </a:extLst>
          </p:cNvPr>
          <p:cNvCxnSpPr/>
          <p:nvPr/>
        </p:nvCxnSpPr>
        <p:spPr>
          <a:xfrm>
            <a:off x="3503037" y="1160287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FBF712C-9D7E-D240-B6BE-3A97AB7A568C}"/>
              </a:ext>
            </a:extLst>
          </p:cNvPr>
          <p:cNvCxnSpPr/>
          <p:nvPr/>
        </p:nvCxnSpPr>
        <p:spPr>
          <a:xfrm>
            <a:off x="4251784" y="1830141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5ECF42-4F6D-714D-AF87-584022BD1738}"/>
              </a:ext>
            </a:extLst>
          </p:cNvPr>
          <p:cNvCxnSpPr>
            <a:cxnSpLocks/>
          </p:cNvCxnSpPr>
          <p:nvPr/>
        </p:nvCxnSpPr>
        <p:spPr>
          <a:xfrm>
            <a:off x="3960236" y="1486070"/>
            <a:ext cx="1901688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385B792-17D4-834B-8B2E-48C4CF6A3C60}"/>
              </a:ext>
            </a:extLst>
          </p:cNvPr>
          <p:cNvCxnSpPr/>
          <p:nvPr/>
        </p:nvCxnSpPr>
        <p:spPr>
          <a:xfrm>
            <a:off x="5099924" y="2155923"/>
            <a:ext cx="3193774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FD5EBCA-159D-CD41-A7F6-440A99126E97}"/>
              </a:ext>
            </a:extLst>
          </p:cNvPr>
          <p:cNvSpPr txBox="1"/>
          <p:nvPr/>
        </p:nvSpPr>
        <p:spPr>
          <a:xfrm>
            <a:off x="4920679" y="910296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92565A6-CD14-D940-9AAB-FB09974D4711}"/>
              </a:ext>
            </a:extLst>
          </p:cNvPr>
          <p:cNvSpPr txBox="1"/>
          <p:nvPr/>
        </p:nvSpPr>
        <p:spPr>
          <a:xfrm>
            <a:off x="4679507" y="119832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FAEEF-AEC0-7249-B7ED-44F6F1F66CAA}"/>
              </a:ext>
            </a:extLst>
          </p:cNvPr>
          <p:cNvSpPr txBox="1"/>
          <p:nvPr/>
        </p:nvSpPr>
        <p:spPr>
          <a:xfrm>
            <a:off x="5582482" y="1554404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3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BEBF4B-CC24-8D45-9452-DEDC36680AC2}"/>
              </a:ext>
            </a:extLst>
          </p:cNvPr>
          <p:cNvSpPr txBox="1"/>
          <p:nvPr/>
        </p:nvSpPr>
        <p:spPr>
          <a:xfrm>
            <a:off x="6414052" y="1876025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4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09C962-A1DE-BB45-A977-2C79444A8DC1}"/>
              </a:ext>
            </a:extLst>
          </p:cNvPr>
          <p:cNvSpPr txBox="1"/>
          <p:nvPr/>
        </p:nvSpPr>
        <p:spPr>
          <a:xfrm>
            <a:off x="275181" y="1310141"/>
            <a:ext cx="24577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Read alignment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DD397C0-6734-F942-B735-48DBD6876777}"/>
              </a:ext>
            </a:extLst>
          </p:cNvPr>
          <p:cNvGrpSpPr/>
          <p:nvPr/>
        </p:nvGrpSpPr>
        <p:grpSpPr>
          <a:xfrm>
            <a:off x="239343" y="4011468"/>
            <a:ext cx="8127243" cy="830997"/>
            <a:chOff x="199587" y="4740702"/>
            <a:chExt cx="8127243" cy="830997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1840DC9-9566-7E47-B3B2-C627885AD65B}"/>
                </a:ext>
              </a:extLst>
            </p:cNvPr>
            <p:cNvSpPr/>
            <p:nvPr/>
          </p:nvSpPr>
          <p:spPr>
            <a:xfrm>
              <a:off x="199587" y="4740702"/>
              <a:ext cx="3413933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400" dirty="0"/>
                <a:t>Simplify graph by removing transitive edges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F8D0EF0A-020D-F24D-A66D-C9931C73FFD5}"/>
                </a:ext>
              </a:extLst>
            </p:cNvPr>
            <p:cNvSpPr txBox="1"/>
            <p:nvPr/>
          </p:nvSpPr>
          <p:spPr>
            <a:xfrm>
              <a:off x="5275631" y="492634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62CAE07-8630-274F-B9AB-617B18135C2B}"/>
                </a:ext>
              </a:extLst>
            </p:cNvPr>
            <p:cNvSpPr txBox="1"/>
            <p:nvPr/>
          </p:nvSpPr>
          <p:spPr>
            <a:xfrm>
              <a:off x="6617527" y="492174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EE50510A-C8CD-E649-B975-C7669A8D66AB}"/>
                </a:ext>
              </a:extLst>
            </p:cNvPr>
            <p:cNvSpPr txBox="1"/>
            <p:nvPr/>
          </p:nvSpPr>
          <p:spPr>
            <a:xfrm>
              <a:off x="7959422" y="4921742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28A37296-0796-3B4F-A065-9596817F63FA}"/>
                </a:ext>
              </a:extLst>
            </p:cNvPr>
            <p:cNvSpPr txBox="1"/>
            <p:nvPr/>
          </p:nvSpPr>
          <p:spPr>
            <a:xfrm>
              <a:off x="3933735" y="4926349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</a:t>
              </a:r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6E5EC085-4AE8-0E4E-B8EE-0FE6FF2B78BD}"/>
                </a:ext>
              </a:extLst>
            </p:cNvPr>
            <p:cNvCxnSpPr>
              <a:cxnSpLocks/>
            </p:cNvCxnSpPr>
            <p:nvPr/>
          </p:nvCxnSpPr>
          <p:spPr>
            <a:xfrm>
              <a:off x="4339637" y="5183352"/>
              <a:ext cx="897498" cy="460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B6E5106-D9E7-B341-884A-979FAD18954D}"/>
                </a:ext>
              </a:extLst>
            </p:cNvPr>
            <p:cNvCxnSpPr>
              <a:cxnSpLocks/>
            </p:cNvCxnSpPr>
            <p:nvPr/>
          </p:nvCxnSpPr>
          <p:spPr>
            <a:xfrm>
              <a:off x="5669543" y="5183352"/>
              <a:ext cx="897498" cy="460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A899CA7-7401-8F42-8E78-534D7E227A7A}"/>
                </a:ext>
              </a:extLst>
            </p:cNvPr>
            <p:cNvCxnSpPr>
              <a:cxnSpLocks/>
            </p:cNvCxnSpPr>
            <p:nvPr/>
          </p:nvCxnSpPr>
          <p:spPr>
            <a:xfrm>
              <a:off x="7030279" y="5183352"/>
              <a:ext cx="897498" cy="4607"/>
            </a:xfrm>
            <a:prstGeom prst="line">
              <a:avLst/>
            </a:pr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0538461-4479-2A43-9DBA-9905D236A09E}"/>
              </a:ext>
            </a:extLst>
          </p:cNvPr>
          <p:cNvGrpSpPr/>
          <p:nvPr/>
        </p:nvGrpSpPr>
        <p:grpSpPr>
          <a:xfrm>
            <a:off x="248680" y="2779011"/>
            <a:ext cx="8045021" cy="587231"/>
            <a:chOff x="248677" y="3416805"/>
            <a:chExt cx="8045021" cy="587231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6800980-66ED-0E4F-911C-7A4FEA9E8CFC}"/>
                </a:ext>
              </a:extLst>
            </p:cNvPr>
            <p:cNvGrpSpPr/>
            <p:nvPr/>
          </p:nvGrpSpPr>
          <p:grpSpPr>
            <a:xfrm>
              <a:off x="248677" y="3423716"/>
              <a:ext cx="8045021" cy="580320"/>
              <a:chOff x="248677" y="3423716"/>
              <a:chExt cx="8045021" cy="580320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736D5F6-072C-BD48-A8F4-DD18369D1492}"/>
                  </a:ext>
                </a:extLst>
              </p:cNvPr>
              <p:cNvSpPr txBox="1"/>
              <p:nvPr/>
            </p:nvSpPr>
            <p:spPr>
              <a:xfrm>
                <a:off x="5242499" y="3428323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2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EA9DE89-3310-434A-8F80-097A9376068C}"/>
                  </a:ext>
                </a:extLst>
              </p:cNvPr>
              <p:cNvSpPr txBox="1"/>
              <p:nvPr/>
            </p:nvSpPr>
            <p:spPr>
              <a:xfrm>
                <a:off x="6584395" y="3423716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3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693A2DE7-3FB4-434B-BDB5-05B0CE802DE3}"/>
                  </a:ext>
                </a:extLst>
              </p:cNvPr>
              <p:cNvSpPr txBox="1"/>
              <p:nvPr/>
            </p:nvSpPr>
            <p:spPr>
              <a:xfrm>
                <a:off x="7926290" y="3423716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4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8EA928-5935-A14F-B13A-0EEF80347F27}"/>
                  </a:ext>
                </a:extLst>
              </p:cNvPr>
              <p:cNvSpPr txBox="1"/>
              <p:nvPr/>
            </p:nvSpPr>
            <p:spPr>
              <a:xfrm>
                <a:off x="3900603" y="3428323"/>
                <a:ext cx="36740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1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1B2EEF90-3FFF-E740-98AE-5B47D2A2C56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06505" y="3685326"/>
                <a:ext cx="897498" cy="460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3293112-0098-D746-98E4-CFB73FA57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6411" y="3685326"/>
                <a:ext cx="897498" cy="460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51FC4E5-D4B3-6040-93BC-07E1EE586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97147" y="3685326"/>
                <a:ext cx="897498" cy="4607"/>
              </a:xfrm>
              <a:prstGeom prst="line">
                <a:avLst/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Curved Connector 23">
                <a:extLst>
                  <a:ext uri="{FF2B5EF4-FFF2-40B4-BE49-F238E27FC236}">
                    <a16:creationId xmlns:a16="http://schemas.microsoft.com/office/drawing/2014/main" id="{9F7BD7A2-83A8-3E47-BE09-190FF9E90DED}"/>
                  </a:ext>
                </a:extLst>
              </p:cNvPr>
              <p:cNvCxnSpPr>
                <a:cxnSpLocks/>
                <a:stCxn id="17" idx="2"/>
                <a:endCxn id="15" idx="2"/>
              </p:cNvCxnSpPr>
              <p:nvPr/>
            </p:nvCxnSpPr>
            <p:spPr>
              <a:xfrm rot="5400000" flipH="1" flipV="1">
                <a:off x="5423899" y="2607344"/>
                <a:ext cx="4607" cy="2683792"/>
              </a:xfrm>
              <a:prstGeom prst="curvedConnector3">
                <a:avLst>
                  <a:gd name="adj1" fmla="val -4962014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urved Connector 24">
                <a:extLst>
                  <a:ext uri="{FF2B5EF4-FFF2-40B4-BE49-F238E27FC236}">
                    <a16:creationId xmlns:a16="http://schemas.microsoft.com/office/drawing/2014/main" id="{92AD8C6A-6D74-8440-B0BB-99E3664D2667}"/>
                  </a:ext>
                </a:extLst>
              </p:cNvPr>
              <p:cNvCxnSpPr>
                <a:cxnSpLocks/>
                <a:stCxn id="14" idx="2"/>
                <a:endCxn id="16" idx="2"/>
              </p:cNvCxnSpPr>
              <p:nvPr/>
            </p:nvCxnSpPr>
            <p:spPr>
              <a:xfrm rot="5400000" flipH="1" flipV="1">
                <a:off x="6765794" y="2607344"/>
                <a:ext cx="4607" cy="2683791"/>
              </a:xfrm>
              <a:prstGeom prst="curvedConnector3">
                <a:avLst>
                  <a:gd name="adj1" fmla="val -10427415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urved Connector 29">
                <a:extLst>
                  <a:ext uri="{FF2B5EF4-FFF2-40B4-BE49-F238E27FC236}">
                    <a16:creationId xmlns:a16="http://schemas.microsoft.com/office/drawing/2014/main" id="{1C675359-9793-BB48-91B3-ADD2F34534CC}"/>
                  </a:ext>
                </a:extLst>
              </p:cNvPr>
              <p:cNvCxnSpPr>
                <a:cxnSpLocks/>
                <a:stCxn id="14" idx="0"/>
                <a:endCxn id="16" idx="0"/>
              </p:cNvCxnSpPr>
              <p:nvPr/>
            </p:nvCxnSpPr>
            <p:spPr>
              <a:xfrm rot="5400000" flipH="1" flipV="1">
                <a:off x="6765795" y="2084125"/>
                <a:ext cx="4607" cy="2683791"/>
              </a:xfrm>
              <a:prstGeom prst="curvedConnector3">
                <a:avLst>
                  <a:gd name="adj1" fmla="val 5062014"/>
                </a:avLst>
              </a:prstGeom>
              <a:ln w="38100">
                <a:solidFill>
                  <a:schemeClr val="accent6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16B62C22-C13D-4B44-A071-7DF404A22CA4}"/>
                  </a:ext>
                </a:extLst>
              </p:cNvPr>
              <p:cNvSpPr txBox="1"/>
              <p:nvPr/>
            </p:nvSpPr>
            <p:spPr>
              <a:xfrm>
                <a:off x="248677" y="3480816"/>
                <a:ext cx="22432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Overlap graph</a:t>
                </a:r>
              </a:p>
            </p:txBody>
          </p:sp>
        </p:grpSp>
        <p:cxnSp>
          <p:nvCxnSpPr>
            <p:cNvPr id="46" name="Curved Connector 45">
              <a:extLst>
                <a:ext uri="{FF2B5EF4-FFF2-40B4-BE49-F238E27FC236}">
                  <a16:creationId xmlns:a16="http://schemas.microsoft.com/office/drawing/2014/main" id="{4795FA05-4D6D-3743-9A81-4B454694DA6F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5423898" y="2077213"/>
              <a:ext cx="4607" cy="2683791"/>
            </a:xfrm>
            <a:prstGeom prst="curvedConnector3">
              <a:avLst>
                <a:gd name="adj1" fmla="val 5062014"/>
              </a:avLst>
            </a:prstGeom>
            <a:ln w="38100"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457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47327</TotalTime>
  <Words>2812</Words>
  <Application>Microsoft Macintosh PowerPoint</Application>
  <PresentationFormat>On-screen Show (16:9)</PresentationFormat>
  <Paragraphs>750</Paragraphs>
  <Slides>54</Slides>
  <Notes>10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ＭＳ Ｐゴシック</vt:lpstr>
      <vt:lpstr>Andale Mono</vt:lpstr>
      <vt:lpstr>Arial</vt:lpstr>
      <vt:lpstr>Bradley Hand Bold</vt:lpstr>
      <vt:lpstr>Calibri</vt:lpstr>
      <vt:lpstr>Calibri Light</vt:lpstr>
      <vt:lpstr>Courier</vt:lpstr>
      <vt:lpstr>Helvetica</vt:lpstr>
      <vt:lpstr>Optima</vt:lpstr>
      <vt:lpstr>Office Theme</vt:lpstr>
      <vt:lpstr>Genome assembly   Bioinformatics Applications (PLPTH813)</vt:lpstr>
      <vt:lpstr>Outline</vt:lpstr>
      <vt:lpstr>Whole genome shotgun (WGS) sequencing</vt:lpstr>
      <vt:lpstr>Complexity of genome assembly</vt:lpstr>
      <vt:lpstr>Genome assembly</vt:lpstr>
      <vt:lpstr>Assembly algorithms</vt:lpstr>
      <vt:lpstr>Overlap layout consensus (I)</vt:lpstr>
      <vt:lpstr>Overlap layout consensus (II)</vt:lpstr>
      <vt:lpstr>Simplification of the overlap graph</vt:lpstr>
      <vt:lpstr>Overlap layout consensus (III)</vt:lpstr>
      <vt:lpstr>Overlap layout consensus (IV)</vt:lpstr>
      <vt:lpstr>OLC drawbacks</vt:lpstr>
      <vt:lpstr>De Bruijn graph – k-mer</vt:lpstr>
      <vt:lpstr>Problem: list all unique K-mers (k=4)</vt:lpstr>
      <vt:lpstr>De Bruijn graph - assembly</vt:lpstr>
      <vt:lpstr>de Bruijn algorithm</vt:lpstr>
      <vt:lpstr>Sequencing errors complicate assemblies</vt:lpstr>
      <vt:lpstr>Error identification</vt:lpstr>
      <vt:lpstr>Error identification</vt:lpstr>
      <vt:lpstr>Error correction</vt:lpstr>
      <vt:lpstr>Repeats</vt:lpstr>
      <vt:lpstr>Unresolved repeats produce gaps</vt:lpstr>
      <vt:lpstr>Some strategies to resolve repeats</vt:lpstr>
      <vt:lpstr>Gaps due to other reasons</vt:lpstr>
      <vt:lpstr>HiC: the method to quantify physical interactions between all possible pairs of genomic regions simultaneously</vt:lpstr>
      <vt:lpstr>HiC scaffolds contigs into pseudochromosomes</vt:lpstr>
      <vt:lpstr>BioNano – library preparation</vt:lpstr>
      <vt:lpstr>BioNano – running on Saphyr</vt:lpstr>
      <vt:lpstr>BioNano – image analysis and assembly of molecular data</vt:lpstr>
      <vt:lpstr>BioNano scaffolding</vt:lpstr>
      <vt:lpstr>Assembly statistics – N50</vt:lpstr>
      <vt:lpstr>Assembly statistics – N50</vt:lpstr>
      <vt:lpstr>Assembly statistics – L50</vt:lpstr>
      <vt:lpstr>An example to determine N50</vt:lpstr>
      <vt:lpstr>Assembly statistics – NG50</vt:lpstr>
      <vt:lpstr>An example to determine N50 and NG50</vt:lpstr>
      <vt:lpstr>Software for short-read assemblies</vt:lpstr>
      <vt:lpstr>PacBio (raw) for genome assembly</vt:lpstr>
      <vt:lpstr>PowerPoint Presentation</vt:lpstr>
      <vt:lpstr>Long-read assemblers</vt:lpstr>
      <vt:lpstr>Canu - read correction</vt:lpstr>
      <vt:lpstr>Canu - read trimming</vt:lpstr>
      <vt:lpstr>Canu - assembly (consensus and contigs)</vt:lpstr>
      <vt:lpstr>Contig polishing</vt:lpstr>
      <vt:lpstr>Assembly meets long HiFi PacBio reads</vt:lpstr>
      <vt:lpstr>Assemblies are hypotheses</vt:lpstr>
      <vt:lpstr>Assembly evaluation</vt:lpstr>
      <vt:lpstr>Outline</vt:lpstr>
      <vt:lpstr>Maize genome assembly with Nanopore sequencing</vt:lpstr>
      <vt:lpstr>Assembly strategy</vt:lpstr>
      <vt:lpstr>Circos plot to display genomic contents</vt:lpstr>
      <vt:lpstr>Citations</vt:lpstr>
      <vt:lpstr>Chicago + Dovetail Hi-C</vt:lpstr>
      <vt:lpstr>Haplotype-resolved de novo assembly (Phased assembly using hifiasm)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294</cp:revision>
  <dcterms:created xsi:type="dcterms:W3CDTF">2014-12-15T18:58:14Z</dcterms:created>
  <dcterms:modified xsi:type="dcterms:W3CDTF">2025-03-27T04:08:08Z</dcterms:modified>
</cp:coreProperties>
</file>